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2" r:id="rId3"/>
    <p:sldId id="270" r:id="rId4"/>
    <p:sldId id="271" r:id="rId5"/>
    <p:sldId id="272" r:id="rId6"/>
    <p:sldId id="264" r:id="rId7"/>
    <p:sldId id="269" r:id="rId8"/>
    <p:sldId id="261" r:id="rId9"/>
    <p:sldId id="274" r:id="rId10"/>
    <p:sldId id="273" r:id="rId11"/>
    <p:sldId id="260" r:id="rId12"/>
  </p:sldIdLst>
  <p:sldSz cx="12192000" cy="6858000"/>
  <p:notesSz cx="6858000" cy="9144000"/>
  <p:defaultTextStyle>
    <a:defPPr rtl="0"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gnieszka Gaweł" initials="AG" lastIdx="1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4" autoAdjust="0"/>
    <p:restoredTop sz="94648" autoAdjust="0"/>
  </p:normalViewPr>
  <p:slideViewPr>
    <p:cSldViewPr snapToGrid="0">
      <p:cViewPr>
        <p:scale>
          <a:sx n="85" d="100"/>
          <a:sy n="85" d="100"/>
        </p:scale>
        <p:origin x="-96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7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7-23T08:57:20.882" idx="13">
    <p:pos x="4118" y="513"/>
    <p:text>ą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7-23T08:57:59.107" idx="14">
    <p:pos x="7680" y="0"/>
    <p:text>te slajd dałabym wcześniej jako 7</p:text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5AA53B-3EEE-4DE4-BB81-9044890C2946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 phldr="1"/>
      <dgm:spPr/>
      <dgm:t>
        <a:bodyPr rtlCol="0"/>
        <a:lstStyle/>
        <a:p>
          <a:pPr rtl="0"/>
          <a:endParaRPr lang="en-US"/>
        </a:p>
      </dgm:t>
    </dgm:pt>
    <dgm:pt modelId="{6750AC01-D39D-4F3A-9DC8-2A211EE986A2}">
      <dgm:prSet phldrT="[Text]"/>
      <dgm:spPr/>
      <dgm:t>
        <a:bodyPr rtlCol="0"/>
        <a:lstStyle/>
        <a:p>
          <a:pPr rtl="0">
            <a:lnSpc>
              <a:spcPct val="100000"/>
            </a:lnSpc>
          </a:pPr>
          <a:r>
            <a:rPr lang="pl-PL" noProof="0" dirty="0">
              <a:latin typeface="Arial" panose="020B0604020202020204" pitchFamily="34" charset="0"/>
              <a:cs typeface="Arial" panose="020B0604020202020204" pitchFamily="34" charset="0"/>
            </a:rPr>
            <a:t>ED – wskaźnik zapotrzebowania na energię dostarczoną netto ED (różnica pomiędzy energią końcową a wyeksportowaną)</a:t>
          </a:r>
        </a:p>
      </dgm:t>
    </dgm:pt>
    <dgm:pt modelId="{720680DC-AAA4-4434-A582-60EBCC5BA355}" type="parTrans" cxnId="{0B5DAE5F-BCDC-4BF7-A6E7-CF856886A64D}">
      <dgm:prSet/>
      <dgm:spPr/>
      <dgm:t>
        <a:bodyPr rtlCol="0"/>
        <a:lstStyle/>
        <a:p>
          <a:pPr rtl="0"/>
          <a:endParaRPr lang="pl-PL" noProof="0" dirty="0"/>
        </a:p>
      </dgm:t>
    </dgm:pt>
    <dgm:pt modelId="{CA077D98-8478-47EA-B6A9-99ACE60C64D4}" type="sibTrans" cxnId="{0B5DAE5F-BCDC-4BF7-A6E7-CF856886A64D}">
      <dgm:prSet/>
      <dgm:spPr/>
      <dgm:t>
        <a:bodyPr rtlCol="0"/>
        <a:lstStyle/>
        <a:p>
          <a:pPr rtl="0"/>
          <a:endParaRPr lang="pl-PL" noProof="0" dirty="0"/>
        </a:p>
      </dgm:t>
    </dgm:pt>
    <dgm:pt modelId="{0BEF68B8-1228-47BB-83B5-7B9CD1E3F84E}">
      <dgm:prSet phldrT="[Text]"/>
      <dgm:spPr/>
      <dgm:t>
        <a:bodyPr rtlCol="0"/>
        <a:lstStyle/>
        <a:p>
          <a:pPr rtl="0">
            <a:lnSpc>
              <a:spcPct val="100000"/>
            </a:lnSpc>
          </a:pPr>
          <a:r>
            <a:rPr lang="pl-PL" b="0" i="0" dirty="0">
              <a:latin typeface="Arial" panose="020B0604020202020204" pitchFamily="34" charset="0"/>
              <a:cs typeface="Arial" panose="020B0604020202020204" pitchFamily="34" charset="0"/>
            </a:rPr>
            <a:t>EP – wskaźnik zapotrzebowania na </a:t>
          </a:r>
          <a:r>
            <a:rPr lang="pl-PL" b="0" i="0" dirty="0" err="1">
              <a:latin typeface="Arial" panose="020B0604020202020204" pitchFamily="34" charset="0"/>
              <a:cs typeface="Arial" panose="020B0604020202020204" pitchFamily="34" charset="0"/>
            </a:rPr>
            <a:t>nieodnowialną</a:t>
          </a:r>
          <a:r>
            <a:rPr lang="pl-PL" b="0" i="0" dirty="0">
              <a:latin typeface="Arial" panose="020B0604020202020204" pitchFamily="34" charset="0"/>
              <a:cs typeface="Arial" panose="020B0604020202020204" pitchFamily="34" charset="0"/>
            </a:rPr>
            <a:t> energię pierwotną</a:t>
          </a:r>
          <a:endParaRPr lang="pl-PL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3A4BC2-B75A-4952-A38B-A42B5995DF05}" type="parTrans" cxnId="{EDEF4F82-1237-4639-A0F7-385C1897CE66}">
      <dgm:prSet/>
      <dgm:spPr/>
      <dgm:t>
        <a:bodyPr rtlCol="0"/>
        <a:lstStyle/>
        <a:p>
          <a:pPr rtl="0"/>
          <a:endParaRPr lang="pl-PL" noProof="0" dirty="0"/>
        </a:p>
      </dgm:t>
    </dgm:pt>
    <dgm:pt modelId="{FD949706-EDCC-4ADC-8EDF-8EDA49C92325}" type="sibTrans" cxnId="{EDEF4F82-1237-4639-A0F7-385C1897CE66}">
      <dgm:prSet/>
      <dgm:spPr/>
      <dgm:t>
        <a:bodyPr rtlCol="0"/>
        <a:lstStyle/>
        <a:p>
          <a:pPr rtl="0"/>
          <a:endParaRPr lang="pl-PL" noProof="0" dirty="0"/>
        </a:p>
      </dgm:t>
    </dgm:pt>
    <dgm:pt modelId="{EE8A7097-B9F3-4FA1-ACF7-656F3D64C4DB}" type="pres">
      <dgm:prSet presAssocID="{7E5AA53B-3EEE-4DE4-BB81-9044890C294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E8BA0E55-F96E-4ED7-AD2A-4CAC23A56B15}" type="pres">
      <dgm:prSet presAssocID="{6750AC01-D39D-4F3A-9DC8-2A211EE986A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F42EB6E-4AE0-4373-9909-F8C8CB992212}" type="pres">
      <dgm:prSet presAssocID="{CA077D98-8478-47EA-B6A9-99ACE60C64D4}" presName="spacer" presStyleCnt="0"/>
      <dgm:spPr/>
    </dgm:pt>
    <dgm:pt modelId="{258DAAFA-C779-468D-A27F-4A7610824E93}" type="pres">
      <dgm:prSet presAssocID="{0BEF68B8-1228-47BB-83B5-7B9CD1E3F84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0B5DAE5F-BCDC-4BF7-A6E7-CF856886A64D}" srcId="{7E5AA53B-3EEE-4DE4-BB81-9044890C2946}" destId="{6750AC01-D39D-4F3A-9DC8-2A211EE986A2}" srcOrd="0" destOrd="0" parTransId="{720680DC-AAA4-4434-A582-60EBCC5BA355}" sibTransId="{CA077D98-8478-47EA-B6A9-99ACE60C64D4}"/>
    <dgm:cxn modelId="{4AC5CD0A-E5DB-4AAA-B123-918A108A77EC}" type="presOf" srcId="{6750AC01-D39D-4F3A-9DC8-2A211EE986A2}" destId="{E8BA0E55-F96E-4ED7-AD2A-4CAC23A56B15}" srcOrd="0" destOrd="0" presId="urn:microsoft.com/office/officeart/2005/8/layout/vList2"/>
    <dgm:cxn modelId="{3C1CE117-73FE-46E1-ACF3-109C25A26601}" type="presOf" srcId="{0BEF68B8-1228-47BB-83B5-7B9CD1E3F84E}" destId="{258DAAFA-C779-468D-A27F-4A7610824E93}" srcOrd="0" destOrd="0" presId="urn:microsoft.com/office/officeart/2005/8/layout/vList2"/>
    <dgm:cxn modelId="{94BC8D85-6101-4B25-8C78-ED6850AA5CDD}" type="presOf" srcId="{7E5AA53B-3EEE-4DE4-BB81-9044890C2946}" destId="{EE8A7097-B9F3-4FA1-ACF7-656F3D64C4DB}" srcOrd="0" destOrd="0" presId="urn:microsoft.com/office/officeart/2005/8/layout/vList2"/>
    <dgm:cxn modelId="{EDEF4F82-1237-4639-A0F7-385C1897CE66}" srcId="{7E5AA53B-3EEE-4DE4-BB81-9044890C2946}" destId="{0BEF68B8-1228-47BB-83B5-7B9CD1E3F84E}" srcOrd="1" destOrd="0" parTransId="{ED3A4BC2-B75A-4952-A38B-A42B5995DF05}" sibTransId="{FD949706-EDCC-4ADC-8EDF-8EDA49C92325}"/>
    <dgm:cxn modelId="{45AF9C44-7F9D-4977-919A-8DC0BBDF5E08}" type="presParOf" srcId="{EE8A7097-B9F3-4FA1-ACF7-656F3D64C4DB}" destId="{E8BA0E55-F96E-4ED7-AD2A-4CAC23A56B15}" srcOrd="0" destOrd="0" presId="urn:microsoft.com/office/officeart/2005/8/layout/vList2"/>
    <dgm:cxn modelId="{AF51B110-90C6-4829-BC06-8110AD15F305}" type="presParOf" srcId="{EE8A7097-B9F3-4FA1-ACF7-656F3D64C4DB}" destId="{BF42EB6E-4AE0-4373-9909-F8C8CB992212}" srcOrd="1" destOrd="0" presId="urn:microsoft.com/office/officeart/2005/8/layout/vList2"/>
    <dgm:cxn modelId="{4FF6A457-9E5E-44DC-BC14-003836DD5EAC}" type="presParOf" srcId="{EE8A7097-B9F3-4FA1-ACF7-656F3D64C4DB}" destId="{258DAAFA-C779-468D-A27F-4A7610824E9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BA0E55-F96E-4ED7-AD2A-4CAC23A56B15}">
      <dsp:nvSpPr>
        <dsp:cNvPr id="0" name=""/>
        <dsp:cNvSpPr/>
      </dsp:nvSpPr>
      <dsp:spPr>
        <a:xfrm>
          <a:off x="0" y="253948"/>
          <a:ext cx="6979087" cy="14905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rtlCol="0" anchor="ctr" anchorCtr="0">
          <a:noAutofit/>
        </a:bodyPr>
        <a:lstStyle/>
        <a:p>
          <a:pPr lvl="0" algn="l" defTabSz="11557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pl-PL" sz="2600" kern="1200" noProof="0" dirty="0">
              <a:latin typeface="Arial" panose="020B0604020202020204" pitchFamily="34" charset="0"/>
              <a:cs typeface="Arial" panose="020B0604020202020204" pitchFamily="34" charset="0"/>
            </a:rPr>
            <a:t>ED – wskaźnik zapotrzebowania na energię dostarczoną netto ED (różnica pomiędzy energią końcową a wyeksportowaną)</a:t>
          </a:r>
        </a:p>
      </dsp:txBody>
      <dsp:txXfrm>
        <a:off x="72764" y="326712"/>
        <a:ext cx="6833559" cy="1345052"/>
      </dsp:txXfrm>
    </dsp:sp>
    <dsp:sp modelId="{258DAAFA-C779-468D-A27F-4A7610824E93}">
      <dsp:nvSpPr>
        <dsp:cNvPr id="0" name=""/>
        <dsp:cNvSpPr/>
      </dsp:nvSpPr>
      <dsp:spPr>
        <a:xfrm>
          <a:off x="0" y="1819409"/>
          <a:ext cx="6979087" cy="14905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rtlCol="0" anchor="ctr" anchorCtr="0">
          <a:noAutofit/>
        </a:bodyPr>
        <a:lstStyle/>
        <a:p>
          <a:pPr lvl="0" algn="l" defTabSz="11557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pl-PL" sz="2600" b="0" i="0" kern="1200" dirty="0">
              <a:latin typeface="Arial" panose="020B0604020202020204" pitchFamily="34" charset="0"/>
              <a:cs typeface="Arial" panose="020B0604020202020204" pitchFamily="34" charset="0"/>
            </a:rPr>
            <a:t>EP – wskaźnik zapotrzebowania na </a:t>
          </a:r>
          <a:r>
            <a:rPr lang="pl-PL" sz="26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nieodnowialną</a:t>
          </a:r>
          <a:r>
            <a:rPr lang="pl-PL" sz="2600" b="0" i="0" kern="1200" dirty="0">
              <a:latin typeface="Arial" panose="020B0604020202020204" pitchFamily="34" charset="0"/>
              <a:cs typeface="Arial" panose="020B0604020202020204" pitchFamily="34" charset="0"/>
            </a:rPr>
            <a:t> energię pierwotną</a:t>
          </a:r>
          <a:endParaRPr lang="pl-PL" sz="26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2764" y="1892173"/>
        <a:ext cx="6833559" cy="13450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>
            <a:extLst>
              <a:ext uri="{FF2B5EF4-FFF2-40B4-BE49-F238E27FC236}">
                <a16:creationId xmlns="" xmlns:a16="http://schemas.microsoft.com/office/drawing/2014/main" id="{FF81CEA5-62FD-4C83-BDE3-91DFB9827D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l-PL"/>
          </a:p>
        </p:txBody>
      </p:sp>
      <p:sp>
        <p:nvSpPr>
          <p:cNvPr id="3" name="Data — symbol zastępczy 2">
            <a:extLst>
              <a:ext uri="{FF2B5EF4-FFF2-40B4-BE49-F238E27FC236}">
                <a16:creationId xmlns="" xmlns:a16="http://schemas.microsoft.com/office/drawing/2014/main" id="{3FA1CBFD-6AD0-48C4-B91B-58830F6F4C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1686964-9390-465E-A7D5-E5D7739521CA}" type="datetime1">
              <a:rPr lang="pl-PL" smtClean="0"/>
              <a:t>2024-07-25</a:t>
            </a:fld>
            <a:endParaRPr lang="pl-PL" dirty="0"/>
          </a:p>
        </p:txBody>
      </p:sp>
      <p:sp>
        <p:nvSpPr>
          <p:cNvPr id="4" name="Stopka — symbol zastępczy 3">
            <a:extLst>
              <a:ext uri="{FF2B5EF4-FFF2-40B4-BE49-F238E27FC236}">
                <a16:creationId xmlns="" xmlns:a16="http://schemas.microsoft.com/office/drawing/2014/main" id="{A9E55D22-46A3-4B8C-AD40-252FE7896C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l-PL"/>
          </a:p>
        </p:txBody>
      </p:sp>
      <p:sp>
        <p:nvSpPr>
          <p:cNvPr id="5" name="Numer slajdu — symbol zastępczy 4">
            <a:extLst>
              <a:ext uri="{FF2B5EF4-FFF2-40B4-BE49-F238E27FC236}">
                <a16:creationId xmlns="" xmlns:a16="http://schemas.microsoft.com/office/drawing/2014/main" id="{8E70DCEF-9071-4B17-801B-37B4465C8E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D90168E-626C-4E60-93C0-A00D256094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9347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l-PL" noProof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D9E54-11E3-4B93-9AB2-E42F7FAFAA38}" type="datetime1">
              <a:rPr lang="pl-PL" smtClean="0"/>
              <a:pPr/>
              <a:t>2024-07-25</a:t>
            </a:fld>
            <a:endParaRPr lang="pl-PL" dirty="0"/>
          </a:p>
        </p:txBody>
      </p:sp>
      <p:sp>
        <p:nvSpPr>
          <p:cNvPr id="4" name="Obraz slajdu — symbol zastępcz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l-PL" noProof="0"/>
          </a:p>
        </p:txBody>
      </p:sp>
      <p:sp>
        <p:nvSpPr>
          <p:cNvPr id="5" name="Notatki — symbol zastępcz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l-PL" noProof="0"/>
              <a:t>Kliknij, aby edytować style wzorców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l-PL" noProof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B3AB32-59DF-41F1-9618-EDFBF5049629}" type="slidenum">
              <a:rPr lang="pl-PL" noProof="0" smtClean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661805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6B3AB32-59DF-41F1-9618-EDFBF5049629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0047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6B3AB32-59DF-41F1-9618-EDFBF5049629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9200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6B3AB32-59DF-41F1-9618-EDFBF5049629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1927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 noProof="0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6B3AB32-59DF-41F1-9618-EDFBF5049629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46714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581191" y="1020431"/>
            <a:ext cx="10993549" cy="1475013"/>
          </a:xfrm>
          <a:effectLst/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l-PL" noProof="0"/>
              <a:t>Kliknij, aby edytować styl wzorca podtytułu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FA81B82B-791D-4CFB-A8E1-4BADF167624E}" type="datetime1">
              <a:rPr lang="pl-PL" noProof="0" smtClean="0"/>
              <a:t>2024-07-25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210301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ytuł 1"/>
          <p:cNvSpPr>
            <a:spLocks noGrp="1"/>
          </p:cNvSpPr>
          <p:nvPr>
            <p:ph type="title" hasCustomPrompt="1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FCB417A-3777-45E5-A5D5-933568141085}" type="datetime1">
              <a:rPr lang="pl-PL" noProof="0" smtClean="0"/>
              <a:t>2024-07-25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45470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ytuł pionowy 1"/>
          <p:cNvSpPr>
            <a:spLocks noGrp="1"/>
          </p:cNvSpPr>
          <p:nvPr>
            <p:ph type="title" orient="vert" hasCustomPrompt="1"/>
          </p:nvPr>
        </p:nvSpPr>
        <p:spPr>
          <a:xfrm>
            <a:off x="8839201" y="675726"/>
            <a:ext cx="2004164" cy="5183073"/>
          </a:xfrm>
        </p:spPr>
        <p:txBody>
          <a:bodyPr vert="eaVert" rtlCol="0"/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 hasCustomPrompt="1"/>
          </p:nvPr>
        </p:nvSpPr>
        <p:spPr>
          <a:xfrm>
            <a:off x="774923" y="675726"/>
            <a:ext cx="7896279" cy="5183073"/>
          </a:xfrm>
        </p:spPr>
        <p:txBody>
          <a:bodyPr vert="eaVert" rtlCol="0" anchor="t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6BFE06EA-509D-4750-A26D-22649B15F5B4}" type="datetime1">
              <a:rPr lang="pl-PL" noProof="0" smtClean="0"/>
              <a:t>2024-07-25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429152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 hasCustomPrompt="1"/>
          </p:nvPr>
        </p:nvSpPr>
        <p:spPr>
          <a:xfrm>
            <a:off x="581192" y="2180496"/>
            <a:ext cx="11029615" cy="3678303"/>
          </a:xfrm>
        </p:spPr>
        <p:txBody>
          <a:bodyPr rtlCol="0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B715C8D-5074-4DC0-B15D-7C1B83621BD0}" type="datetime1">
              <a:rPr lang="pl-PL" noProof="0" smtClean="0"/>
              <a:t>2024-07-25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 rtlCol="0"/>
          <a:lstStyle/>
          <a:p>
            <a:pPr rtl="0"/>
            <a:fld id="{D57F1E4F-1CFF-5643-939E-217C01CDF565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273998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581193" y="3043910"/>
            <a:ext cx="11029615" cy="1497507"/>
          </a:xfrm>
        </p:spPr>
        <p:txBody>
          <a:bodyPr rtlCol="0"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 hasCustomPrompt="1"/>
          </p:nvPr>
        </p:nvSpPr>
        <p:spPr>
          <a:xfrm>
            <a:off x="581192" y="4541417"/>
            <a:ext cx="11029615" cy="600556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A15AB10B-D90B-495F-ADA2-9EEC8079FBC6}" type="datetime1">
              <a:rPr lang="pl-PL" noProof="0" smtClean="0"/>
              <a:t>2024-07-25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90929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/>
          <p:cNvSpPr>
            <a:spLocks noGrp="1"/>
          </p:cNvSpPr>
          <p:nvPr>
            <p:ph sz="half" idx="1" hasCustomPrompt="1"/>
          </p:nvPr>
        </p:nvSpPr>
        <p:spPr>
          <a:xfrm>
            <a:off x="581193" y="2228003"/>
            <a:ext cx="5422390" cy="3633047"/>
          </a:xfrm>
        </p:spPr>
        <p:txBody>
          <a:bodyPr rtlCol="0">
            <a:normAutofit/>
          </a:bodyPr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 hasCustomPrompt="1"/>
          </p:nvPr>
        </p:nvSpPr>
        <p:spPr>
          <a:xfrm>
            <a:off x="6188417" y="2228003"/>
            <a:ext cx="5422392" cy="3633047"/>
          </a:xfrm>
        </p:spPr>
        <p:txBody>
          <a:bodyPr rtlCol="0">
            <a:normAutofit/>
          </a:bodyPr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7591F5B-A148-4026-992C-5103E9EE2B07}" type="datetime1">
              <a:rPr lang="pl-PL" noProof="0" smtClean="0"/>
              <a:t>2024-07-25</a:t>
            </a:fld>
            <a:endParaRPr lang="pl-PL" noProof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68716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ytuł 1"/>
          <p:cNvSpPr>
            <a:spLocks noGrp="1"/>
          </p:cNvSpPr>
          <p:nvPr>
            <p:ph type="title" hasCustomPrompt="1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 hasCustomPrompt="1"/>
          </p:nvPr>
        </p:nvSpPr>
        <p:spPr>
          <a:xfrm>
            <a:off x="887219" y="2250892"/>
            <a:ext cx="5087075" cy="536005"/>
          </a:xfrm>
        </p:spPr>
        <p:txBody>
          <a:bodyPr rtlCol="0"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 hasCustomPrompt="1"/>
          </p:nvPr>
        </p:nvSpPr>
        <p:spPr>
          <a:xfrm>
            <a:off x="581194" y="2926052"/>
            <a:ext cx="5393100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5" name="Tekst — symbol zastępczy 4"/>
          <p:cNvSpPr>
            <a:spLocks noGrp="1"/>
          </p:cNvSpPr>
          <p:nvPr>
            <p:ph type="body" sz="quarter" idx="3" hasCustomPrompt="1"/>
          </p:nvPr>
        </p:nvSpPr>
        <p:spPr>
          <a:xfrm>
            <a:off x="6523735" y="2250892"/>
            <a:ext cx="5087073" cy="553373"/>
          </a:xfrm>
        </p:spPr>
        <p:txBody>
          <a:bodyPr rtlCol="0"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 hasCustomPrompt="1"/>
          </p:nvPr>
        </p:nvSpPr>
        <p:spPr>
          <a:xfrm>
            <a:off x="6217709" y="2926052"/>
            <a:ext cx="5393100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EDF17A-70BC-472C-8A64-5A504543C1A7}" type="datetime1">
              <a:rPr lang="pl-PL" noProof="0" smtClean="0"/>
              <a:t>2024-07-25</a:t>
            </a:fld>
            <a:endParaRPr lang="pl-PL" noProof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142857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a — symbol zastępczy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A67F7BA-6159-441B-AF01-CBE7412A1E05}" type="datetime1">
              <a:rPr lang="pl-PL" noProof="0" smtClean="0"/>
              <a:t>2024-07-25</a:t>
            </a:fld>
            <a:endParaRPr lang="pl-PL" noProof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l-PL" noProof="0" smtClean="0"/>
              <a:pPr/>
              <a:t>‹#›</a:t>
            </a:fld>
            <a:endParaRPr lang="pl-PL" noProof="0"/>
          </a:p>
        </p:txBody>
      </p:sp>
      <p:sp>
        <p:nvSpPr>
          <p:cNvPr id="7" name="Prostokąt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ytuł 1"/>
          <p:cNvSpPr>
            <a:spLocks noGrp="1"/>
          </p:cNvSpPr>
          <p:nvPr>
            <p:ph type="title" hasCustomPrompt="1"/>
          </p:nvPr>
        </p:nvSpPr>
        <p:spPr>
          <a:xfrm>
            <a:off x="575894" y="729658"/>
            <a:ext cx="11029616" cy="988332"/>
          </a:xfrm>
        </p:spPr>
        <p:txBody>
          <a:bodyPr rtlCol="0"/>
          <a:lstStyle/>
          <a:p>
            <a:pPr rtl="0"/>
            <a:r>
              <a:rPr lang="pl-PL" noProof="0"/>
              <a:t>Kliknij, aby edytować styl wzorca tytułu</a:t>
            </a:r>
          </a:p>
        </p:txBody>
      </p:sp>
    </p:spTree>
    <p:extLst>
      <p:ext uri="{BB962C8B-B14F-4D97-AF65-F5344CB8AC3E}">
        <p14:creationId xmlns:p14="http://schemas.microsoft.com/office/powerpoint/2010/main" val="116431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a — symbol zastępczy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F04AFA-1778-4013-BEAF-CC7AEB0F10D4}" type="datetime1">
              <a:rPr lang="pl-PL" noProof="0" smtClean="0"/>
              <a:t>2024-07-25</a:t>
            </a:fld>
            <a:endParaRPr lang="pl-PL" noProof="0"/>
          </a:p>
        </p:txBody>
      </p:sp>
      <p:sp>
        <p:nvSpPr>
          <p:cNvPr id="3" name="Stopka — symbol zastępczy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41269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581192" y="5262296"/>
            <a:ext cx="4909445" cy="689514"/>
          </a:xfrm>
        </p:spPr>
        <p:txBody>
          <a:bodyPr rtlCol="0"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 hasCustomPrompt="1"/>
          </p:nvPr>
        </p:nvSpPr>
        <p:spPr>
          <a:xfrm>
            <a:off x="447816" y="601200"/>
            <a:ext cx="11292840" cy="4204800"/>
          </a:xfrm>
        </p:spPr>
        <p:txBody>
          <a:bodyPr rtlCol="0"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 hasCustomPrompt="1"/>
          </p:nvPr>
        </p:nvSpPr>
        <p:spPr>
          <a:xfrm>
            <a:off x="5740823" y="5262296"/>
            <a:ext cx="5869987" cy="689515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A7951807-BBF7-4FEB-9550-16B76B21A86E}" type="datetime1">
              <a:rPr lang="pl-PL" noProof="0" smtClean="0"/>
              <a:t>2024-07-25</a:t>
            </a:fld>
            <a:endParaRPr lang="pl-PL" noProof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pl-PL" noProof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292329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581193" y="4693389"/>
            <a:ext cx="11029616" cy="566738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Obraz — symbol zastępczy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 hasCustomPrompt="1"/>
          </p:nvPr>
        </p:nvSpPr>
        <p:spPr>
          <a:xfrm>
            <a:off x="581192" y="5260127"/>
            <a:ext cx="11029617" cy="598671"/>
          </a:xfrm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6525CE-B2F2-4EC8-972C-1EAA4989F9B6}" type="datetime1">
              <a:rPr lang="pl-PL" noProof="0" smtClean="0"/>
              <a:t>2024-07-25</a:t>
            </a:fld>
            <a:endParaRPr lang="pl-PL" noProof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128080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— symbol zastępczy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rtl="0"/>
            <a:fld id="{99F83561-EA2E-449A-85D2-EC48CC4A8B8B}" type="datetime1">
              <a:rPr lang="pl-PL" noProof="0" smtClean="0"/>
              <a:t>2024-07-25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rtl="0"/>
            <a:fld id="{D57F1E4F-1CFF-5643-939E-217C01CDF565}" type="slidenum">
              <a:rPr lang="pl-PL" noProof="0" smtClean="0"/>
              <a:pPr/>
              <a:t>‹#›</a:t>
            </a:fld>
            <a:endParaRPr lang="pl-PL" noProof="0"/>
          </a:p>
        </p:txBody>
      </p:sp>
      <p:sp>
        <p:nvSpPr>
          <p:cNvPr id="9" name="Prostokąt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Prostokąt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Prostokąt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85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comments" Target="../comments/commen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rostokąt 14">
            <a:extLst>
              <a:ext uri="{FF2B5EF4-FFF2-40B4-BE49-F238E27FC236}">
                <a16:creationId xmlns="" xmlns:a16="http://schemas.microsoft.com/office/drawing/2014/main" id="{493D4EDA-58E0-40CC-B3CA-14CDEB349D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pic>
        <p:nvPicPr>
          <p:cNvPr id="7" name="Obraz 6" descr="Abstrakcyjne tło z ciemną siatką">
            <a:extLst>
              <a:ext uri="{FF2B5EF4-FFF2-40B4-BE49-F238E27FC236}">
                <a16:creationId xmlns="" xmlns:a16="http://schemas.microsoft.com/office/drawing/2014/main" id="{3840F91C-EDD0-4D4E-A4AB-E6C77856C8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10653" y="10"/>
            <a:ext cx="12191980" cy="6857990"/>
          </a:xfrm>
          <a:prstGeom prst="rect">
            <a:avLst/>
          </a:prstGeom>
        </p:spPr>
      </p:pic>
      <p:grpSp>
        <p:nvGrpSpPr>
          <p:cNvPr id="17" name="Grupa 16">
            <a:extLst>
              <a:ext uri="{FF2B5EF4-FFF2-40B4-BE49-F238E27FC236}">
                <a16:creationId xmlns="" xmlns:a16="http://schemas.microsoft.com/office/drawing/2014/main" id="{AA9EB0BC-A85E-4C26-B355-5DFCEF6CCB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8" name="Prostokąt 17">
              <a:extLst>
                <a:ext uri="{FF2B5EF4-FFF2-40B4-BE49-F238E27FC236}">
                  <a16:creationId xmlns="" xmlns:a16="http://schemas.microsoft.com/office/drawing/2014/main" id="{3643E56B-BD42-413D-B17D-7958270F5DE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Prostokąt 18">
              <a:extLst>
                <a:ext uri="{FF2B5EF4-FFF2-40B4-BE49-F238E27FC236}">
                  <a16:creationId xmlns="" xmlns:a16="http://schemas.microsoft.com/office/drawing/2014/main" id="{96C04F74-9467-4FA5-95DC-8D481A29740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Prostokąt 19">
              <a:extLst>
                <a:ext uri="{FF2B5EF4-FFF2-40B4-BE49-F238E27FC236}">
                  <a16:creationId xmlns="" xmlns:a16="http://schemas.microsoft.com/office/drawing/2014/main" id="{D73DE1C3-5C37-42E9-A3F0-256F1938327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Prostokąt 21">
            <a:extLst>
              <a:ext uri="{FF2B5EF4-FFF2-40B4-BE49-F238E27FC236}">
                <a16:creationId xmlns="" xmlns:a16="http://schemas.microsoft.com/office/drawing/2014/main" id="{4A2E7EC3-E07C-46CE-9B25-41865A50681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Prostokąt 5">
            <a:extLst>
              <a:ext uri="{FF2B5EF4-FFF2-40B4-BE49-F238E27FC236}">
                <a16:creationId xmlns="" xmlns:a16="http://schemas.microsoft.com/office/drawing/2014/main" id="{E7C3269C-6D96-B508-675E-D86F3D8D8486}"/>
              </a:ext>
            </a:extLst>
          </p:cNvPr>
          <p:cNvSpPr/>
          <p:nvPr/>
        </p:nvSpPr>
        <p:spPr>
          <a:xfrm>
            <a:off x="794269" y="4242062"/>
            <a:ext cx="10915130" cy="130201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7CA64B17-ADD8-8725-BD42-790ED18FD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867" y="4414003"/>
            <a:ext cx="1958343" cy="82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="" xmlns:a16="http://schemas.microsoft.com/office/drawing/2014/main" id="{2289590C-4076-49F2-34AD-88A00C541B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522" y="4370081"/>
            <a:ext cx="876688" cy="870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pole tekstowe 10">
            <a:extLst>
              <a:ext uri="{FF2B5EF4-FFF2-40B4-BE49-F238E27FC236}">
                <a16:creationId xmlns="" xmlns:a16="http://schemas.microsoft.com/office/drawing/2014/main" id="{179D7DD8-F739-F877-40DA-0A8FD9EEB1A4}"/>
              </a:ext>
            </a:extLst>
          </p:cNvPr>
          <p:cNvSpPr txBox="1"/>
          <p:nvPr/>
        </p:nvSpPr>
        <p:spPr>
          <a:xfrm>
            <a:off x="446533" y="679701"/>
            <a:ext cx="1129893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Partnerska Inicjatywa Miast 3 – Sieć Miasto Efektywne Energetycznie</a:t>
            </a:r>
            <a:r>
              <a:rPr lang="pl-PL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pl-PL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NOWE WYMAGANIA </a:t>
            </a:r>
            <a:br>
              <a:rPr lang="pl-PL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dot. charakterystyki energetycznej </a:t>
            </a:r>
          </a:p>
          <a:p>
            <a:pPr algn="ctr"/>
            <a:r>
              <a:rPr lang="pl-PL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BUDYNKÓW PUBLICZNYCH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="" xmlns:a16="http://schemas.microsoft.com/office/drawing/2014/main" id="{4BE4548E-8D33-B0B3-7B79-610749CAD8E3}"/>
              </a:ext>
            </a:extLst>
          </p:cNvPr>
          <p:cNvSpPr txBox="1"/>
          <p:nvPr/>
        </p:nvSpPr>
        <p:spPr>
          <a:xfrm>
            <a:off x="2172929" y="5705953"/>
            <a:ext cx="9449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Anna Niedzielska</a:t>
            </a:r>
          </a:p>
          <a:p>
            <a:pPr algn="r"/>
            <a:r>
              <a:rPr lang="pl-PL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Referat Klimatu</a:t>
            </a:r>
            <a:r>
              <a:rPr lang="pl-PL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Powietrza, Energii i </a:t>
            </a:r>
            <a:r>
              <a:rPr lang="pl-PL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Elektromobilności</a:t>
            </a:r>
            <a:endParaRPr lang="pl-P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Obraz 15" descr="Urząd Miasta Kielce&#10;Wydział Klimatu, Środowiska i Gospodarki Komunalnej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401" y="4554275"/>
            <a:ext cx="3831604" cy="545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7700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ETS 2  - przewidywane wzrosty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kosztów </a:t>
            </a:r>
            <a:r>
              <a:rPr lang="pl-PL" dirty="0"/>
              <a:t>ogrzewania budynków  </a:t>
            </a:r>
          </a:p>
        </p:txBody>
      </p:sp>
      <p:sp>
        <p:nvSpPr>
          <p:cNvPr id="4" name="AutoShape 4" descr="Nowa opłata uderzy w 6 mln domów. Minister: przesuńmy termin"/>
          <p:cNvSpPr>
            <a:spLocks noChangeAspect="1" noChangeArrowheads="1"/>
          </p:cNvSpPr>
          <p:nvPr/>
        </p:nvSpPr>
        <p:spPr bwMode="auto">
          <a:xfrm>
            <a:off x="155575" y="-6858000"/>
            <a:ext cx="14287500" cy="1428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15"/>
          <a:stretch/>
        </p:blipFill>
        <p:spPr bwMode="auto">
          <a:xfrm>
            <a:off x="400456" y="1896895"/>
            <a:ext cx="5037039" cy="4688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rostokąt 4"/>
          <p:cNvSpPr/>
          <p:nvPr/>
        </p:nvSpPr>
        <p:spPr>
          <a:xfrm>
            <a:off x="301557" y="4177553"/>
            <a:ext cx="5223754" cy="7754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724653"/>
              </p:ext>
            </p:extLst>
          </p:nvPr>
        </p:nvGraphicFramePr>
        <p:xfrm>
          <a:off x="5641490" y="3681250"/>
          <a:ext cx="6277576" cy="1526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6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06077">
                <a:tc gridSpan="8">
                  <a:txBody>
                    <a:bodyPr/>
                    <a:lstStyle/>
                    <a:p>
                      <a:r>
                        <a:rPr lang="pl-PL" sz="1400" b="0" dirty="0"/>
                        <a:t>Szacowany wzrost cen  tony</a:t>
                      </a:r>
                      <a:r>
                        <a:rPr lang="pl-PL" sz="1400" b="0" baseline="0" dirty="0"/>
                        <a:t> węgla kamiennego</a:t>
                      </a:r>
                      <a:endParaRPr lang="pl-PL" sz="14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6077">
                <a:tc>
                  <a:txBody>
                    <a:bodyPr/>
                    <a:lstStyle/>
                    <a:p>
                      <a:r>
                        <a:rPr lang="pl-PL" sz="1400" b="0" dirty="0"/>
                        <a:t>2024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17813">
                <a:tc>
                  <a:txBody>
                    <a:bodyPr/>
                    <a:lstStyle/>
                    <a:p>
                      <a:r>
                        <a:rPr lang="pl-PL" sz="1400" b="0" dirty="0"/>
                        <a:t>1200</a:t>
                      </a:r>
                    </a:p>
                    <a:p>
                      <a:r>
                        <a:rPr lang="pl-PL" sz="1400" b="0" dirty="0"/>
                        <a:t>-1500 </a:t>
                      </a:r>
                      <a:r>
                        <a:rPr lang="pl-PL" sz="1200" b="0" dirty="0"/>
                        <a:t>zł/tona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 </a:t>
                      </a:r>
                    </a:p>
                    <a:p>
                      <a:r>
                        <a:rPr lang="pl-PL" sz="1400" b="0" dirty="0"/>
                        <a:t>306</a:t>
                      </a:r>
                    </a:p>
                    <a:p>
                      <a:r>
                        <a:rPr lang="pl-PL" sz="1200" b="0" dirty="0"/>
                        <a:t>zł/tona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 </a:t>
                      </a:r>
                    </a:p>
                    <a:p>
                      <a:r>
                        <a:rPr lang="pl-PL" sz="1400" b="0" dirty="0"/>
                        <a:t>560</a:t>
                      </a:r>
                    </a:p>
                    <a:p>
                      <a:r>
                        <a:rPr lang="pl-PL" sz="1200" b="0" dirty="0"/>
                        <a:t>zł/tona</a:t>
                      </a:r>
                      <a:endParaRPr lang="pl-P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 </a:t>
                      </a:r>
                    </a:p>
                    <a:p>
                      <a:r>
                        <a:rPr lang="pl-PL" sz="1400" b="0" dirty="0"/>
                        <a:t>1426</a:t>
                      </a:r>
                    </a:p>
                    <a:p>
                      <a:r>
                        <a:rPr lang="pl-PL" sz="1200" b="0" dirty="0"/>
                        <a:t>zł/tona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</a:t>
                      </a:r>
                    </a:p>
                    <a:p>
                      <a:r>
                        <a:rPr lang="pl-PL" sz="1400" b="0" dirty="0"/>
                        <a:t>2954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dirty="0"/>
                        <a:t>zł/tona</a:t>
                      </a:r>
                    </a:p>
                    <a:p>
                      <a:endParaRPr lang="pl-P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</a:t>
                      </a:r>
                    </a:p>
                    <a:p>
                      <a:r>
                        <a:rPr lang="pl-PL" sz="1400" b="0" dirty="0"/>
                        <a:t>2381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dirty="0"/>
                        <a:t>zł/tona</a:t>
                      </a:r>
                    </a:p>
                    <a:p>
                      <a:endParaRPr lang="pl-P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</a:t>
                      </a:r>
                    </a:p>
                    <a:p>
                      <a:r>
                        <a:rPr lang="pl-PL" sz="1400" b="0" dirty="0"/>
                        <a:t>4992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dirty="0"/>
                        <a:t>zł/tona</a:t>
                      </a:r>
                    </a:p>
                    <a:p>
                      <a:endParaRPr lang="pl-P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</a:t>
                      </a:r>
                    </a:p>
                    <a:p>
                      <a:r>
                        <a:rPr lang="pl-PL" sz="1400" b="0" dirty="0"/>
                        <a:t>5298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dirty="0"/>
                        <a:t>zł/tona</a:t>
                      </a:r>
                    </a:p>
                    <a:p>
                      <a:endParaRPr lang="pl-PL" sz="14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583134"/>
              </p:ext>
            </p:extLst>
          </p:nvPr>
        </p:nvGraphicFramePr>
        <p:xfrm>
          <a:off x="5623560" y="1990927"/>
          <a:ext cx="6277576" cy="1526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6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8469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06077">
                <a:tc gridSpan="8">
                  <a:txBody>
                    <a:bodyPr/>
                    <a:lstStyle/>
                    <a:p>
                      <a:r>
                        <a:rPr lang="pl-PL" sz="1400" b="0" dirty="0"/>
                        <a:t>Szacowany wzrost cen gazu ziemnego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6077">
                <a:tc>
                  <a:txBody>
                    <a:bodyPr/>
                    <a:lstStyle/>
                    <a:p>
                      <a:r>
                        <a:rPr lang="pl-PL" sz="1400" b="0" dirty="0"/>
                        <a:t>2023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2055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17813">
                <a:tc>
                  <a:txBody>
                    <a:bodyPr/>
                    <a:lstStyle/>
                    <a:p>
                      <a:r>
                        <a:rPr lang="pl-PL" sz="1400" b="0" dirty="0"/>
                        <a:t>200,17 </a:t>
                      </a:r>
                      <a:r>
                        <a:rPr lang="pl-PL" sz="1200" b="0" dirty="0"/>
                        <a:t>zł/MWh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 </a:t>
                      </a:r>
                    </a:p>
                    <a:p>
                      <a:r>
                        <a:rPr lang="pl-PL" sz="1400" b="0" dirty="0"/>
                        <a:t>27,70 </a:t>
                      </a:r>
                      <a:r>
                        <a:rPr lang="pl-PL" sz="1200" b="0" dirty="0"/>
                        <a:t>zł/MWh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 </a:t>
                      </a:r>
                    </a:p>
                    <a:p>
                      <a:r>
                        <a:rPr lang="pl-PL" sz="1400" b="0" dirty="0"/>
                        <a:t>47,11 </a:t>
                      </a:r>
                      <a:r>
                        <a:rPr lang="pl-PL" sz="1200" b="0" dirty="0"/>
                        <a:t>zł/MWh</a:t>
                      </a:r>
                    </a:p>
                    <a:p>
                      <a:endParaRPr lang="pl-P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+ 119,91 </a:t>
                      </a:r>
                      <a:r>
                        <a:rPr lang="pl-PL" sz="1200" b="0" dirty="0"/>
                        <a:t>zł/MWh</a:t>
                      </a:r>
                      <a:endParaRPr lang="pl-P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</a:t>
                      </a:r>
                    </a:p>
                    <a:p>
                      <a:r>
                        <a:rPr lang="pl-PL" sz="1400" b="0" dirty="0"/>
                        <a:t>248,39</a:t>
                      </a:r>
                      <a:r>
                        <a:rPr lang="pl-PL" sz="1400" b="0" baseline="0" dirty="0"/>
                        <a:t> </a:t>
                      </a:r>
                      <a:r>
                        <a:rPr lang="pl-PL" sz="1200" b="0" dirty="0"/>
                        <a:t>zł/MWh</a:t>
                      </a:r>
                      <a:endParaRPr lang="pl-P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</a:t>
                      </a:r>
                    </a:p>
                    <a:p>
                      <a:r>
                        <a:rPr lang="pl-PL" sz="1400" b="0" dirty="0"/>
                        <a:t>368,30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dirty="0"/>
                        <a:t>zł/MWh</a:t>
                      </a:r>
                    </a:p>
                    <a:p>
                      <a:endParaRPr lang="pl-P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</a:t>
                      </a:r>
                    </a:p>
                    <a:p>
                      <a:r>
                        <a:rPr lang="pl-PL" sz="1400" b="0" dirty="0"/>
                        <a:t>419,69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dirty="0"/>
                        <a:t>zł/MWh</a:t>
                      </a:r>
                    </a:p>
                    <a:p>
                      <a:endParaRPr lang="pl-P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dirty="0"/>
                        <a:t>+</a:t>
                      </a:r>
                    </a:p>
                    <a:p>
                      <a:r>
                        <a:rPr lang="pl-PL" sz="1400" b="0" dirty="0"/>
                        <a:t>445,38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dirty="0"/>
                        <a:t>zł/MWh</a:t>
                      </a:r>
                    </a:p>
                    <a:p>
                      <a:endParaRPr lang="pl-PL" sz="14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8746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rostokąt 9">
            <a:extLst>
              <a:ext uri="{FF2B5EF4-FFF2-40B4-BE49-F238E27FC236}">
                <a16:creationId xmlns="" xmlns:a16="http://schemas.microsoft.com/office/drawing/2014/main" id="{379F11E2-8BA5-4C5C-AE7C-361E5EA011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2" name="Prostokąt 11">
            <a:extLst>
              <a:ext uri="{FF2B5EF4-FFF2-40B4-BE49-F238E27FC236}">
                <a16:creationId xmlns="" xmlns:a16="http://schemas.microsoft.com/office/drawing/2014/main" id="{7C00E1DA-EC7C-40FC-95E3-11FDCD2E429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14" name="Grupa 13">
            <a:extLst>
              <a:ext uri="{FF2B5EF4-FFF2-40B4-BE49-F238E27FC236}">
                <a16:creationId xmlns="" xmlns:a16="http://schemas.microsoft.com/office/drawing/2014/main" id="{9A421166-2996-41A7-B094-AE5316F347D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5" name="Prostokąt 14">
              <a:extLst>
                <a:ext uri="{FF2B5EF4-FFF2-40B4-BE49-F238E27FC236}">
                  <a16:creationId xmlns="" xmlns:a16="http://schemas.microsoft.com/office/drawing/2014/main" id="{FDBB1B92-A3EB-43E4-8FAB-D20E8ED14C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Prostokąt 15">
              <a:extLst>
                <a:ext uri="{FF2B5EF4-FFF2-40B4-BE49-F238E27FC236}">
                  <a16:creationId xmlns="" xmlns:a16="http://schemas.microsoft.com/office/drawing/2014/main" id="{3F3972F4-FE7E-48EA-AAD8-9BE5750A667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Prostokąt 16">
              <a:extLst>
                <a:ext uri="{FF2B5EF4-FFF2-40B4-BE49-F238E27FC236}">
                  <a16:creationId xmlns="" xmlns:a16="http://schemas.microsoft.com/office/drawing/2014/main" id="{221614E5-870B-4D5E-A43B-8FF7E532348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ytuł 1">
            <a:extLst>
              <a:ext uri="{FF2B5EF4-FFF2-40B4-BE49-F238E27FC236}">
                <a16:creationId xmlns="" xmlns:a16="http://schemas.microsoft.com/office/drawing/2014/main" id="{0F87E73C-2B1A-4602-BFBE-CFE1E55D9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6275" y="2031981"/>
            <a:ext cx="3081576" cy="1746762"/>
          </a:xfrm>
        </p:spPr>
        <p:txBody>
          <a:bodyPr rtlCol="0">
            <a:normAutofit/>
          </a:bodyPr>
          <a:lstStyle/>
          <a:p>
            <a:pPr algn="ctr" rtl="0"/>
            <a:r>
              <a:rPr lang="pl-P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DZIĘkuję</a:t>
            </a:r>
            <a:r>
              <a:rPr lang="pl-P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 UWAGĘ </a:t>
            </a:r>
          </a:p>
        </p:txBody>
      </p:sp>
      <p:pic>
        <p:nvPicPr>
          <p:cNvPr id="5" name="Obraz 4" descr="Abstrakcyjne tło z ciemną siatką">
            <a:extLst>
              <a:ext uri="{FF2B5EF4-FFF2-40B4-BE49-F238E27FC236}">
                <a16:creationId xmlns="" xmlns:a16="http://schemas.microsoft.com/office/drawing/2014/main" id="{A21EA617-6D48-425F-97A8-7FEC82C8F4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850" r="12850"/>
          <a:stretch/>
        </p:blipFill>
        <p:spPr>
          <a:xfrm>
            <a:off x="446534" y="723899"/>
            <a:ext cx="7498616" cy="5676901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AA9181D3-00BA-5107-1035-2C3485A4469C}"/>
              </a:ext>
            </a:extLst>
          </p:cNvPr>
          <p:cNvSpPr txBox="1"/>
          <p:nvPr/>
        </p:nvSpPr>
        <p:spPr>
          <a:xfrm>
            <a:off x="8164530" y="3950445"/>
            <a:ext cx="3458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anna.niedzielska@um.kielce.pl</a:t>
            </a:r>
          </a:p>
        </p:txBody>
      </p:sp>
    </p:spTree>
    <p:extLst>
      <p:ext uri="{BB962C8B-B14F-4D97-AF65-F5344CB8AC3E}">
        <p14:creationId xmlns:p14="http://schemas.microsoft.com/office/powerpoint/2010/main" val="3501347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DCF5D26B-D507-D9BB-5E28-19A39CF2C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WYBRANE WYMAGANIA DYREKTYWY EPBD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dla budynków publicznych (1)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="" xmlns:a16="http://schemas.microsoft.com/office/drawing/2014/main" id="{420A3BD2-2D0B-741D-ED47-8571E3CD7A01}"/>
              </a:ext>
            </a:extLst>
          </p:cNvPr>
          <p:cNvSpPr txBox="1"/>
          <p:nvPr/>
        </p:nvSpPr>
        <p:spPr>
          <a:xfrm>
            <a:off x="8200102" y="2181534"/>
            <a:ext cx="32053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… najlepsza dla Ziemi i ludzi </a:t>
            </a:r>
            <a:b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jest ta energia, </a:t>
            </a:r>
          </a:p>
          <a:p>
            <a:pPr algn="r"/>
            <a: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której nie zużyjemy, </a:t>
            </a:r>
          </a:p>
          <a:p>
            <a:pPr algn="r"/>
            <a: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którą po prostu zaoszczędzimy…</a:t>
            </a:r>
            <a:endParaRPr lang="pl-P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458583" y="2181534"/>
            <a:ext cx="11148894" cy="3898024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nowe budynki publiczne mają być budynkami </a:t>
            </a:r>
            <a:r>
              <a:rPr lang="pl-PL" sz="1050" b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bezemisyjnymi</a:t>
            </a: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od 1 stycznia 2028 r. (art. 7)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w przypadku gdy instytucje publiczne zamierzają zająć nowy budynek, który nie jest ich własnością, dążą do tego, aby budynek ten był budynkiem </a:t>
            </a:r>
            <a:r>
              <a:rPr lang="pl-PL" sz="1050" dirty="0" err="1">
                <a:latin typeface="Arial" panose="020B0604020202020204" pitchFamily="34" charset="0"/>
                <a:cs typeface="Arial" panose="020B0604020202020204" pitchFamily="34" charset="0"/>
              </a:rPr>
              <a:t>bezemisyjnym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 (art. 7)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przy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wykonywaniu ważniejszej renowacji istniejących budynków (elementów) charakterystyka energetyczna budynku zostaje poprawiona tak, aby spełniała minimalne wymagania techniczne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, na ile jest to wykonalne pod względem technicznym, funkcjonalnym i ekonomicznym (art. 8)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średnie zużycie energii pierwotnej w kWh/m2 rok ogółu zasobów budynków mieszkalnych ma:</a:t>
            </a:r>
            <a:endParaRPr lang="pl-PL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40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	a) zmniejszyć się do 2030 r. o co najmniej 16 % w porównaniu z 2020 r.;</a:t>
            </a:r>
            <a:endParaRPr lang="pl-PL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40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	b) zmniejszyć się do 2035 r. o co najmniej 20–22 % w porównaniu z 2020 r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.;</a:t>
            </a:r>
          </a:p>
          <a:p>
            <a:pPr marL="3240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	c) do 2040 r., a następnie co 5 lat,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 było równe lub niższe od wartości ustalonej na poziomie krajowym, uzyskanej ze stopniowego zmniejszania średniego zużycia energii pierwotnej w latach 2030–2050. Co najmniej 55 % zmniejszenia średniego zużycia energii pierwotnej ma zostać osiągnięte poprzez renowację 43 % budynków mieszkalnych o najgorszej </a:t>
            </a:r>
            <a:r>
              <a:rPr lang="pl-PL" sz="1050" dirty="0" err="1">
                <a:latin typeface="Arial" panose="020B0604020202020204" pitchFamily="34" charset="0"/>
                <a:cs typeface="Arial" panose="020B0604020202020204" pitchFamily="34" charset="0"/>
              </a:rPr>
              <a:t>cheb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.  (art. 9)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montowanie odpowiednich instalacji wykorzystujących energię słoneczną</a:t>
            </a:r>
            <a:r>
              <a:rPr lang="pl-PL" sz="105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jeżeli jest to </a:t>
            </a:r>
            <a:r>
              <a:rPr lang="pl-PL" sz="105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wykonalne pod </a:t>
            </a:r>
            <a:r>
              <a:rPr lang="pl-PL" sz="105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względem technicznym </a:t>
            </a:r>
            <a:r>
              <a:rPr lang="pl-PL" sz="105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oraz ekonomicznym </a:t>
            </a:r>
            <a:r>
              <a:rPr lang="pl-PL" sz="105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funkcjonalnym </a:t>
            </a:r>
          </a:p>
          <a:p>
            <a:pPr marL="3240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31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grudnia 2026 r. 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– na wszystkich nowych budynkach publicznych i niemieszkalnych o powierzchni użytkowej powyżej 250 m2; </a:t>
            </a:r>
          </a:p>
          <a:p>
            <a:pPr marL="3240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31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grudnia 2027 r</a:t>
            </a: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l-PL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wszystkich istniejących budynkach publicznych o powierzchni użytkowej powyżej 2 000 m2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endParaRPr lang="pl-PL" sz="105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40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31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grudnia 2028 r</a:t>
            </a: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pl-PL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na wszystkich istniejących budynkach publicznych o powierzchni użytkowej powyżej</a:t>
            </a:r>
            <a:r>
              <a:rPr lang="pl-PL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750 </a:t>
            </a:r>
            <a:r>
              <a:rPr lang="pl-PL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m2</a:t>
            </a:r>
          </a:p>
          <a:p>
            <a:pPr marL="3240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31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grudnia 2030 r</a:t>
            </a: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wszystkich istniejących budynkach publicznych o powierzchni użytkowej powyżej </a:t>
            </a:r>
            <a:r>
              <a:rPr lang="pl-PL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m2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3240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31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grudnia 2027 r. 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– na istniejących budynkach niemieszkalnych o powierzchni użytkowej powyżej 500 m2, w przypadku gdy budynek zostanie poddany ważniejszej renowacji lub działaniu wymagającemu pozwolenia administracyjnego na renowację budynków, prace na dachu lub instalację systemu technicznego budynku; </a:t>
            </a:r>
          </a:p>
          <a:p>
            <a:pPr marL="3240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31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grudnia 2029 r. 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– na wszystkich nowych budynkach mieszkalnych</a:t>
            </a:r>
            <a:r>
              <a:rPr lang="pl-PL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240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31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grudnia 2029 r.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 – na wszystkich nowych zadaszonych parkingach dla samochodów fizycznie przylegających do budynków. (art. 10)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całkowite roczne zużycie energii pierwotnej przez nowy lub poddany renowacji budynek </a:t>
            </a:r>
            <a:r>
              <a:rPr lang="pl-PL" sz="1050" b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bezemisyjny</a:t>
            </a: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 być pokrywane za pomocą: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energii ze źródeł odnawialnych wytwarzanej na miejscu lub w pobliżu,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energii ze źródeł </a:t>
            </a: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odnawialnych,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dostarczanej przez społeczność energetyczną działającą w zakresie energii odnawialnej,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energii z efektywnego systemu ciepłowniczego i chłodniczego,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energii ze źródeł </a:t>
            </a:r>
            <a:r>
              <a:rPr lang="pl-P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bezemisyjnych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Jeżeli spełnienie wymogów nie jest wykonalne pod względem technicznym lub ekonomicznym, całkowite roczne zużycie energii pierwotnej może być również pokryte za pomocą innej energii pochodzącej z sieci, która spełnia kryteria ustanowione na poziomie krajowym. (art. 11)</a:t>
            </a:r>
          </a:p>
        </p:txBody>
      </p:sp>
    </p:spTree>
    <p:extLst>
      <p:ext uri="{BB962C8B-B14F-4D97-AF65-F5344CB8AC3E}">
        <p14:creationId xmlns:p14="http://schemas.microsoft.com/office/powerpoint/2010/main" val="2855927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DCF5D26B-D507-D9BB-5E28-19A39CF2C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WYBRANE WYMAGANIA DYREKTYWY EPBD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dla budynków publicznych (2) 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="" xmlns:a16="http://schemas.microsoft.com/office/drawing/2014/main" id="{420A3BD2-2D0B-741D-ED47-8571E3CD7A01}"/>
              </a:ext>
            </a:extLst>
          </p:cNvPr>
          <p:cNvSpPr txBox="1"/>
          <p:nvPr/>
        </p:nvSpPr>
        <p:spPr>
          <a:xfrm>
            <a:off x="8200102" y="2181534"/>
            <a:ext cx="32053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… najlepsza dla Ziemi i ludzi </a:t>
            </a:r>
            <a:b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jest ta energia, </a:t>
            </a:r>
          </a:p>
          <a:p>
            <a:pPr algn="r"/>
            <a: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której nie zużyjemy, </a:t>
            </a:r>
          </a:p>
          <a:p>
            <a:pPr algn="r"/>
            <a: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którą po prostu zaoszczędzimy…</a:t>
            </a:r>
            <a:endParaRPr lang="pl-P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443060" y="2181534"/>
            <a:ext cx="11148894" cy="3898024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magazynowanie w budynkach energii OZE, wymiana indywidualnych kotłów zasilanych paliwami kopalnymi w istniejących budynkach, zgodnie z krajowymi planami stopniowego wycofywania kotłów zasilanych paliwami kopalnymi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 (art. 13)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zapewnienie, jeżeli jest to wykonalne pod względem technicznym i ekonomicznym, aby budynki niemieszkalne zostały wyposażone w systemy automatyki i sterowania</a:t>
            </a:r>
            <a:r>
              <a:rPr lang="pl-PL" sz="105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pl-PL" sz="105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5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dnia 31 grudnia 2024 r. budynki niemieszkalne o znamionowej mocy użytecznej dla systemów ogrzewania, systemów klimatyzacji, połączonych systemów </a:t>
            </a:r>
            <a:r>
              <a:rPr lang="pl-PL" sz="105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ogrzewania </a:t>
            </a: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wentylacji pomieszczeń lub połączonych systemów klimatyzacji i wentylacji powyżej 290 kW; </a:t>
            </a:r>
            <a:endParaRPr lang="pl-PL" sz="1050" b="1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05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dnia 31 grudnia 2029 r. – budynki niemieszkalne o znamionowej mocy użytecznej dla systemów ogrzewania, systemy klimatyzacji, połączonych systemów </a:t>
            </a:r>
            <a:r>
              <a:rPr lang="pl-PL" sz="105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ogrzewania </a:t>
            </a: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wentylacji pomieszczeń lub połączonych systemów klimatyzacji i wentylacji powyżej 70 </a:t>
            </a:r>
            <a:r>
              <a:rPr lang="pl-PL" sz="1050" b="1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kW</a:t>
            </a:r>
            <a:r>
              <a:rPr lang="pl-PL" sz="1050" dirty="0" err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l-PL" sz="105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(art. 13)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nowe budynki niemieszkalne mające więcej niż pięć miejsc parkingowych dla samochodów i </a:t>
            </a: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budynki niemieszkalne poddawane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ważniejszym renowacjom, </a:t>
            </a: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mające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więcej niż pięć miejsc parkingowych dla </a:t>
            </a:r>
            <a:r>
              <a:rPr lang="pl-PL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samochodów,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zapewniają: instalację co najmniej jednego punktu ładowania na każde pięć miejsc parkingowych dla samochodów; instalację okablowania wstępnego dla co najmniej 50 % miejsc parkingowych dla samochodów wraz z infrastrukturą kanałową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dla 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pozostałych miejsc parkingowych dla samochodów, aby umożliwić na późniejszym etapie instalację punktów ładowania pojazdów elektrycznych, rowerów z napędem elektrycznym i innych </a:t>
            </a:r>
            <a:r>
              <a:rPr lang="pl-PL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tego typu pojazdów; 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oraz 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udostępnienie miejsc parkingowych dla rowerów w liczbie odpowiadającej co najmniej 15 % średniej lub 10 % całkowitej liczby użytkowników budynków niemieszkalnych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, z uwzględnieniem miejsca potrzebnego również na rowery o większych wymiarach niż rowery standardowe. (art. 14)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przypadku nowych budynków biurowych i </a:t>
            </a: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budynków biurowych poddawanych ważniejszym renowacjom, mających więcej niż pięć miejsc parkingowych, państwa członkowskie zapewniają instalację co najmniej jednego punktu ładowania na każde dwa miejsca parkingowe</a:t>
            </a:r>
            <a:r>
              <a:rPr lang="pl-PL" sz="105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(art. 14)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W przypadku budynków będących własnością instytucji publicznych lub przez nie zajmowanych, państwa członkowskie zapewniają do dnia 1 stycznia 2033 r. instalację okablowania wstępnego dla co najmniej 50 % miejsc parkingowych dla samochodów. (art. 14)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uzależnienie środków finansowych na rzecz poprawy charakterystyki energetycznej oraz zmniejszenia emisji gazów cieplarnianych przy renowacji budynków od zaplanowanych lub osiągniętych oszczędności energii oraz zaplanowanej lub osiągniętej poprawy, zgodnie z jednym lub większą liczbą następujących kryteriów</a:t>
            </a:r>
            <a:r>
              <a:rPr lang="pl-PL" sz="105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charakterystyka energetyczna urządzeń lub materiałów zastosowanych w renowacji oraz związane z nią zmniejszenie emisji gazów cieplarnianych; w tym przypadku urządzenia lub materiały zastosowane w renowacji mają być zainstalowane przez instalatora z odpowiednim poziomem certyfikacji lub kwalifikacji i muszą spełniać co najmniej minimalne wymagania dotyczące charakterystyki energetycznej elementów budynku lub wyższe wartości referencyjne w odniesieniu do poprawy charakterystyki energetycznej budynków; standardowe wartości do obliczania oszczędności energii i zmniejszenia emisji gazów cieplarnianych w </a:t>
            </a:r>
            <a:r>
              <a:rPr lang="pl-PL" sz="105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budynkach i </a:t>
            </a:r>
            <a:r>
              <a:rPr lang="pl-PL" sz="105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poprawa osiągnięta wskutek takich renowacji przez porównanie świadectw charakterystyki energetycznej wydanych przed po renowacji; wyniki audytu energetycznego; wyniki uzyskane przez zastosowanie innej odpowiedniej, przejrzystej i proporcjonalnej metody, która wskazuje na poprawę charakterystyki energetycznej, na przykład przez porównanie zużycia energii przed i po renowacji z zastosowaniem systemów </a:t>
            </a:r>
            <a:r>
              <a:rPr lang="pl-PL" sz="105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pomiarowych</a:t>
            </a:r>
            <a:endParaRPr lang="pl-PL" sz="105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14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DCF5D26B-D507-D9BB-5E28-19A39CF2C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WYBRANE WYMAGANIA DYREKTYWY EPBD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dla budynków publicznych (3)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="" xmlns:a16="http://schemas.microsoft.com/office/drawing/2014/main" id="{420A3BD2-2D0B-741D-ED47-8571E3CD7A01}"/>
              </a:ext>
            </a:extLst>
          </p:cNvPr>
          <p:cNvSpPr txBox="1"/>
          <p:nvPr/>
        </p:nvSpPr>
        <p:spPr>
          <a:xfrm>
            <a:off x="8200102" y="2181534"/>
            <a:ext cx="32053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… najlepsza dla Ziemi i ludzi </a:t>
            </a:r>
            <a:b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jest ta energia, </a:t>
            </a:r>
          </a:p>
          <a:p>
            <a:pPr algn="r"/>
            <a: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której nie zużyjemy, </a:t>
            </a:r>
          </a:p>
          <a:p>
            <a:pPr algn="r"/>
            <a:r>
              <a:rPr lang="pl-PL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którą po prostu zaoszczędzimy…</a:t>
            </a:r>
            <a:endParaRPr lang="pl-P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452487" y="2328421"/>
            <a:ext cx="11148894" cy="389802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dnia 1 stycznia 2025 r. państwa członkowskie nie udzielają żadnych zachęt finansowych do instalacji indywidualnych kotłów zasilanych paliwami kopalnymi, z wyjątkiem kotłów wybranych do inwestycji przed 2025 r., zgodnie z rozporządzeniem (UE) 2021/241, art. 7 ust. 1 lit. h) pkt (i) </a:t>
            </a:r>
            <a:r>
              <a:rPr lang="pl-PL" sz="1050" dirty="0" err="1">
                <a:latin typeface="Arial" panose="020B0604020202020204" pitchFamily="34" charset="0"/>
                <a:cs typeface="Arial" panose="020B0604020202020204" pitchFamily="34" charset="0"/>
              </a:rPr>
              <a:t>tiret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 trzecie rozporządzenia (UE) 2021/1058 oraz art. 73 rozporządzenia Parlamentu Europejskiego i Rady (UE) 2021/2115. Państwa członkowskie zachęcają do przeprowadzania gruntownych renowacji i stopniowych gruntownych renowacji za pomocą większego wsparcia finansowego, podatkowego, administracyjnego i technicznego. Jeżeli transformacja budynku w budynek </a:t>
            </a:r>
            <a:r>
              <a:rPr lang="pl-PL" sz="1050" dirty="0" err="1">
                <a:latin typeface="Arial" panose="020B0604020202020204" pitchFamily="34" charset="0"/>
                <a:cs typeface="Arial" panose="020B0604020202020204" pitchFamily="34" charset="0"/>
              </a:rPr>
              <a:t>bezemisyjny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 nie jest wykonalna pod względem technicznym lub ekonomicznym, renowację skutkującą zmniejszeniem zużycia energii pierwotnej o co najmniej 60 % uznaje się za gruntowną renowację do celów niniejszego ustępu. Państwa członkowskie zachęcają do realizacji dużych programów dotyczących znacznej liczby budynków, w szczególności budynków o najgorszej charakterystyce energetycznej, na przykład poprzez zintegrowane lokalne programy renowacji, oraz skutkujących ogólnym zmniejszeniem zużycia energii pierwotnej o co najmniej 30 % przy większym wsparciu finansowym, podatkowym, administracyjnym i technicznym, w zależności od osiągniętego poziomu efektywności. Zachęty finansowe muszą być skierowane w pierwszej kolejności do gospodarstw domowych znajdujących się w trudnej sytuacji, osób dotkniętych ubóstwem energetycznym oraz osób mieszkających w lokalach socjalnych, zgodnie z art. 24 dyrektywy (UE) 2023/1791. (art. 17)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wydawanie cyfrowych świadectw charakterystyki energetycznej</a:t>
            </a:r>
            <a:r>
              <a:rPr lang="pl-PL" sz="105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dla: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10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budynków </a:t>
            </a:r>
            <a:r>
              <a:rPr lang="pl-PL" sz="1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lub modułów budynków, które są wznoszone, zostały poddane ważniejszej renowacji,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10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są </a:t>
            </a:r>
            <a:r>
              <a:rPr lang="pl-PL" sz="1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sprzedawane lub wynajmowane nowemu najemcy lub w przypadku których umowa najmu zostaje przedłużona;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10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istniejących </a:t>
            </a:r>
            <a:r>
              <a:rPr lang="pl-PL" sz="10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budynków będących własnością instytucji publicznych lub przez nie zajmowanych. (art. 20)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Budynki niemieszkalne oraz zajmowane przez instytucje publiczne, a przy tym często odwiedzane przez ludność, świadectwo charakterystyki energetycznej umieszczają w miejscu wyraźnie widocznym dla ogółu. (art. 21)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Zagregowane i zanonimizowane dane dotyczące zasobów budowlanych są udostępniane publicznie zgodnie z unijnymi i krajowymi przepisami o ochronie danych. Przechowywane dane muszą nadawać się do odczytu maszynowego i być dostępne za pośrednictwem odpowiedniego interfejsu cyfrowego. Państwa członkowskie zapewniają łatwy i bezpłatny dostęp do pełnego świadectwa charakterystyki energetycznej właścicielom, najemcom i zarządcom budynków oraz instytucjom finansowym w odniesieniu do budynków w ich portfelach inwestycyjnych i kredytowych oraz, za zgodą właściciela, także niezależnym ekspertom. W przypadku budynków oferowanych pod wynajem lub na sprzedaż państwa członkowskie zapewniają dostęp do pełnego świadectwa charakterystyki energetycznej potencjalnym najemcom lub nabywcom, którzy uzyskali zgodę właściciela budynku. (art. 22)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Państwa członkowskie zapewniają, aby organy lokalne miały dostęp do stosownych danych na temat charakterystyki energetycznej budynków na swoim terytorium, wymaganych w celu ułatwienia opracowania planów ogrzewania i chłodzenia, w tym do operacyjnych systemów informacji geograficznej i powiązanych baz danych, zgodnie z rozporządzeniem (UE) 2016/679. Państwa członkowskie wspierają organy lokalne w uzyskiwaniu zasobów niezbędnych do zarządzania danymi i informacjami. (art. 22)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regularne przeglądy dostępnych części systemów ogrzewania, systemów wentylacji i systemów klimatyzacji, w tym kombinacji tych systemów, o znamionowej mocy użytecznej powyżej 70 </a:t>
            </a:r>
            <a:r>
              <a:rPr lang="pl-P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kW.</a:t>
            </a:r>
            <a:r>
              <a:rPr lang="pl-PL" sz="1050" b="1" dirty="0">
                <a:latin typeface="Arial" panose="020B0604020202020204" pitchFamily="34" charset="0"/>
                <a:cs typeface="Arial" panose="020B0604020202020204" pitchFamily="34" charset="0"/>
              </a:rPr>
              <a:t> Znamionowa moc użyteczna systemu opiera się na sumie mocy znamionowej źródeł ciepła i źródeł chłodu.</a:t>
            </a:r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 (art. 23)</a:t>
            </a:r>
          </a:p>
        </p:txBody>
      </p:sp>
    </p:spTree>
    <p:extLst>
      <p:ext uri="{BB962C8B-B14F-4D97-AF65-F5344CB8AC3E}">
        <p14:creationId xmlns:p14="http://schemas.microsoft.com/office/powerpoint/2010/main" val="1922369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Procedowane </a:t>
            </a:r>
            <a:r>
              <a:rPr lang="pl-PL" dirty="0" err="1"/>
              <a:t>rozporzadzenie</a:t>
            </a:r>
            <a:r>
              <a:rPr lang="pl-PL" dirty="0"/>
              <a:t> dotyczące CHEB</a:t>
            </a:r>
            <a:br>
              <a:rPr lang="pl-PL" dirty="0"/>
            </a:br>
            <a:r>
              <a:rPr lang="pl-PL" dirty="0"/>
              <a:t>- Wzory aktualnego i nowego Świadectwa CHEB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47" t="9733" r="22426" b="5394"/>
          <a:stretch/>
        </p:blipFill>
        <p:spPr bwMode="auto">
          <a:xfrm>
            <a:off x="6235350" y="1971038"/>
            <a:ext cx="3467450" cy="477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10" t="21733" r="35047" b="12133"/>
          <a:stretch/>
        </p:blipFill>
        <p:spPr bwMode="auto">
          <a:xfrm>
            <a:off x="2428240" y="1971038"/>
            <a:ext cx="3566160" cy="4733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0519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DCF5D26B-D507-D9BB-5E28-19A39CF2C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Transformacja energetyczna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-  ROSNĄCE KOSZTY energii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elektrzcznej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="" xmlns:a16="http://schemas.microsoft.com/office/drawing/2014/main" id="{1750D139-ED4F-C935-65E0-4CD8D7F0C012}"/>
              </a:ext>
            </a:extLst>
          </p:cNvPr>
          <p:cNvSpPr/>
          <p:nvPr/>
        </p:nvSpPr>
        <p:spPr>
          <a:xfrm>
            <a:off x="581192" y="2293666"/>
            <a:ext cx="10839194" cy="515522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2" name="Grupa 31">
            <a:extLst>
              <a:ext uri="{FF2B5EF4-FFF2-40B4-BE49-F238E27FC236}">
                <a16:creationId xmlns="" xmlns:a16="http://schemas.microsoft.com/office/drawing/2014/main" id="{0F3971B0-5740-3F27-C015-4401A39B4E45}"/>
              </a:ext>
            </a:extLst>
          </p:cNvPr>
          <p:cNvGrpSpPr/>
          <p:nvPr/>
        </p:nvGrpSpPr>
        <p:grpSpPr>
          <a:xfrm>
            <a:off x="1087025" y="2009327"/>
            <a:ext cx="9600032" cy="733873"/>
            <a:chOff x="1218362" y="682820"/>
            <a:chExt cx="7587435" cy="733873"/>
          </a:xfrm>
          <a:solidFill>
            <a:schemeClr val="accent2"/>
          </a:solidFill>
        </p:grpSpPr>
        <p:sp>
          <p:nvSpPr>
            <p:cNvPr id="26" name="Prostokąt: zaokrąglone rogi 25">
              <a:extLst>
                <a:ext uri="{FF2B5EF4-FFF2-40B4-BE49-F238E27FC236}">
                  <a16:creationId xmlns="" xmlns:a16="http://schemas.microsoft.com/office/drawing/2014/main" id="{100D1478-85BB-71AE-E823-1F67E41FB142}"/>
                </a:ext>
              </a:extLst>
            </p:cNvPr>
            <p:cNvSpPr/>
            <p:nvPr/>
          </p:nvSpPr>
          <p:spPr>
            <a:xfrm>
              <a:off x="1218362" y="682820"/>
              <a:ext cx="7587435" cy="733873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Prostokąt: zaokrąglone rogi 5">
              <a:extLst>
                <a:ext uri="{FF2B5EF4-FFF2-40B4-BE49-F238E27FC236}">
                  <a16:creationId xmlns="" xmlns:a16="http://schemas.microsoft.com/office/drawing/2014/main" id="{2F476C19-2CA8-5A8E-E129-CD4AF183506F}"/>
                </a:ext>
              </a:extLst>
            </p:cNvPr>
            <p:cNvSpPr txBox="1"/>
            <p:nvPr/>
          </p:nvSpPr>
          <p:spPr>
            <a:xfrm>
              <a:off x="1275845" y="716476"/>
              <a:ext cx="7485809" cy="662509"/>
            </a:xfrm>
            <a:prstGeom prst="rect">
              <a:avLst/>
            </a:prstGeom>
            <a:solidFill>
              <a:schemeClr val="accent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6787" tIns="0" rIns="286787" bIns="0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dirty="0">
                  <a:latin typeface="Arial" panose="020B0604020202020204" pitchFamily="34" charset="0"/>
                  <a:cs typeface="Arial" panose="020B0604020202020204" pitchFamily="34" charset="0"/>
                </a:rPr>
                <a:t>DUŻY OBIEKT SPORTOWY </a:t>
              </a:r>
              <a:br>
                <a:rPr lang="pl-PL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dirty="0">
                  <a:latin typeface="Arial" panose="020B0604020202020204" pitchFamily="34" charset="0"/>
                  <a:cs typeface="Arial" panose="020B0604020202020204" pitchFamily="34" charset="0"/>
                </a:rPr>
                <a:t>– roczne </a:t>
              </a:r>
              <a:r>
                <a:rPr lang="pl-PL" sz="20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zużycie energii elektrycznej około 500 000 kWh = 500 MW</a:t>
              </a:r>
              <a:r>
                <a:rPr lang="pl-PL" sz="11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  <a:endParaRPr lang="pl-PL" sz="18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 useBgFill="1">
        <p:nvSpPr>
          <p:cNvPr id="33" name="Prostokąt 32">
            <a:extLst>
              <a:ext uri="{FF2B5EF4-FFF2-40B4-BE49-F238E27FC236}">
                <a16:creationId xmlns="" xmlns:a16="http://schemas.microsoft.com/office/drawing/2014/main" id="{BFDA9692-ECDC-4B59-86B2-8C90FDE1A05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536712"/>
            <a:ext cx="12192000" cy="6321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95" t="31775" r="9238" b="7562"/>
          <a:stretch/>
        </p:blipFill>
        <p:spPr bwMode="auto">
          <a:xfrm>
            <a:off x="1817284" y="711200"/>
            <a:ext cx="8367010" cy="559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98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Prostokąt 12">
            <a:extLst>
              <a:ext uri="{FF2B5EF4-FFF2-40B4-BE49-F238E27FC236}">
                <a16:creationId xmlns="" xmlns:a16="http://schemas.microsoft.com/office/drawing/2014/main" id="{4AE9D071-98CF-435C-BD2B-976514544D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pic>
        <p:nvPicPr>
          <p:cNvPr id="8" name="Zawartość — symbol zastępczy 4" descr="Ciemne unoszące się żarówki z jedną, która jasno świeci">
            <a:extLst>
              <a:ext uri="{FF2B5EF4-FFF2-40B4-BE49-F238E27FC236}">
                <a16:creationId xmlns="" xmlns:a16="http://schemas.microsoft.com/office/drawing/2014/main" id="{EA70616B-E344-4856-8DF9-707C262366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875" b="2187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5" name="Grupa 14">
            <a:extLst>
              <a:ext uri="{FF2B5EF4-FFF2-40B4-BE49-F238E27FC236}">
                <a16:creationId xmlns="" xmlns:a16="http://schemas.microsoft.com/office/drawing/2014/main" id="{D619FC33-16ED-4246-9596-BEFEB55E4CF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38067" y="457200"/>
            <a:ext cx="7507083" cy="5935132"/>
            <a:chOff x="438067" y="457200"/>
            <a:chExt cx="7507083" cy="5935132"/>
          </a:xfrm>
        </p:grpSpPr>
        <p:sp>
          <p:nvSpPr>
            <p:cNvPr id="16" name="Prostokąt 15">
              <a:extLst>
                <a:ext uri="{FF2B5EF4-FFF2-40B4-BE49-F238E27FC236}">
                  <a16:creationId xmlns="" xmlns:a16="http://schemas.microsoft.com/office/drawing/2014/main" id="{2EEA80E1-F99F-4009-837F-2F72F8A5D58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38067" y="618067"/>
              <a:ext cx="7503665" cy="5774265"/>
            </a:xfrm>
            <a:prstGeom prst="rect">
              <a:avLst/>
            </a:prstGeom>
            <a:solidFill>
              <a:schemeClr val="accent1">
                <a:alpha val="97000"/>
              </a:scheme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Prostokąt 16">
              <a:extLst>
                <a:ext uri="{FF2B5EF4-FFF2-40B4-BE49-F238E27FC236}">
                  <a16:creationId xmlns="" xmlns:a16="http://schemas.microsoft.com/office/drawing/2014/main" id="{0230AF9A-4641-4BD8-9F95-9607CD30403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38068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Prostokąt 17">
              <a:extLst>
                <a:ext uri="{FF2B5EF4-FFF2-40B4-BE49-F238E27FC236}">
                  <a16:creationId xmlns="" xmlns:a16="http://schemas.microsoft.com/office/drawing/2014/main" id="{8703D4EC-9389-41B6-B88B-B6FDC8CD333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ytuł 1">
            <a:extLst>
              <a:ext uri="{FF2B5EF4-FFF2-40B4-BE49-F238E27FC236}">
                <a16:creationId xmlns="" xmlns:a16="http://schemas.microsoft.com/office/drawing/2014/main" id="{7F2616EE-270D-4F4C-BA1F-2708D387B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1006956"/>
            <a:ext cx="7213600" cy="1121871"/>
          </a:xfrm>
        </p:spPr>
        <p:txBody>
          <a:bodyPr rtlCol="0" anchor="ctr">
            <a:normAutofit/>
          </a:bodyPr>
          <a:lstStyle/>
          <a:p>
            <a:pPr algn="ctr"/>
            <a:r>
              <a:rPr lang="pl-PL" dirty="0">
                <a:latin typeface="+mn-lt"/>
              </a:rPr>
              <a:t>WSKAŹNIK</a:t>
            </a:r>
            <a:r>
              <a:rPr lang="pl-PL" dirty="0">
                <a:latin typeface="+mn-lt"/>
                <a:cs typeface="Arial" panose="020B0604020202020204" pitchFamily="34" charset="0"/>
              </a:rPr>
              <a:t> ED i </a:t>
            </a:r>
            <a:r>
              <a:rPr lang="pl-PL" dirty="0">
                <a:latin typeface="+mn-lt"/>
              </a:rPr>
              <a:t>WSKAŹNIK EP</a:t>
            </a:r>
            <a:endParaRPr lang="pl-PL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6" name="Zawartość — symbol zastępczy 5" descr="SmartArt">
            <a:extLst>
              <a:ext uri="{FF2B5EF4-FFF2-40B4-BE49-F238E27FC236}">
                <a16:creationId xmlns="" xmlns:a16="http://schemas.microsoft.com/office/drawing/2014/main" id="{BF629521-FFD2-45DA-9D1D-A5F09BD5A2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42845"/>
              </p:ext>
            </p:extLst>
          </p:nvPr>
        </p:nvGraphicFramePr>
        <p:xfrm>
          <a:off x="719570" y="2198254"/>
          <a:ext cx="6979087" cy="3563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23961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Prostokąt 28">
            <a:extLst>
              <a:ext uri="{FF2B5EF4-FFF2-40B4-BE49-F238E27FC236}">
                <a16:creationId xmlns="" xmlns:a16="http://schemas.microsoft.com/office/drawing/2014/main" id="{BFDA9692-ECDC-4B59-86B2-8C90FDE1A05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536712"/>
            <a:ext cx="12192000" cy="6321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Prostokąt 30">
            <a:extLst>
              <a:ext uri="{FF2B5EF4-FFF2-40B4-BE49-F238E27FC236}">
                <a16:creationId xmlns="" xmlns:a16="http://schemas.microsoft.com/office/drawing/2014/main" id="{12C05506-42A1-49C0-9D87-081CCD9023D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ytuł 1">
            <a:extLst>
              <a:ext uri="{FF2B5EF4-FFF2-40B4-BE49-F238E27FC236}">
                <a16:creationId xmlns=""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5264486"/>
            <a:ext cx="11029616" cy="920003"/>
          </a:xfrm>
        </p:spPr>
        <p:txBody>
          <a:bodyPr rtlCol="0">
            <a:noAutofit/>
          </a:bodyPr>
          <a:lstStyle/>
          <a:p>
            <a:pPr rtl="0"/>
            <a:r>
              <a:rPr lang="pl-PL" dirty="0">
                <a:solidFill>
                  <a:srgbClr val="FFFE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WARTOŚCI GRANICZNE EP DLA KLAS charakterystyki energetycznej – budynki użyteczności publicznej</a:t>
            </a:r>
          </a:p>
        </p:txBody>
      </p:sp>
      <p:pic>
        <p:nvPicPr>
          <p:cNvPr id="1026" name="Picture 2" descr="Weszła w życie nowelizacja ustawy o efektywności energetycznej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9" r="14599"/>
          <a:stretch/>
        </p:blipFill>
        <p:spPr bwMode="auto">
          <a:xfrm>
            <a:off x="813577" y="1037162"/>
            <a:ext cx="4947144" cy="3102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319256"/>
              </p:ext>
            </p:extLst>
          </p:nvPr>
        </p:nvGraphicFramePr>
        <p:xfrm>
          <a:off x="6093247" y="777241"/>
          <a:ext cx="5538750" cy="4127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9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238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669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47513">
                <a:tc>
                  <a:txBody>
                    <a:bodyPr/>
                    <a:lstStyle/>
                    <a:p>
                      <a:endParaRPr lang="pl-P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/>
                        <a:t> </a:t>
                      </a:r>
                      <a:r>
                        <a:rPr lang="pl-PL" sz="2000" baseline="0" dirty="0"/>
                        <a:t>Wskaźnik ED (kWh/m2/rok)</a:t>
                      </a:r>
                      <a:endParaRPr lang="pl-P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/>
                        <a:t>  </a:t>
                      </a:r>
                      <a:r>
                        <a:rPr lang="pl-PL" sz="2000" baseline="0" dirty="0"/>
                        <a:t>Wskaźnik EP</a:t>
                      </a:r>
                    </a:p>
                    <a:p>
                      <a:pPr algn="ctr"/>
                      <a:r>
                        <a:rPr lang="pl-PL" sz="2000" baseline="0" dirty="0"/>
                        <a:t>(kWh/m2/rok)</a:t>
                      </a:r>
                      <a:endParaRPr lang="pl-PL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2507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A+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ED ≤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EP ≤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2507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0 &lt; ED ≤ 164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0 &lt; EP ≤ 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2507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164 &lt; ED ≤ 202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63 &lt; ED ≤ 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2507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202 &lt; ED ≤ 284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120 &lt; EP ≤ 175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2507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284 &lt; ED ≤ 366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175 &lt; EP ≤ 230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2507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366 &lt; ED ≤ 448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230 &lt; EP ≤ 285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22507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448 &lt; ED ≤ 530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285 &lt; EP ≤ 340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22507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530 &lt; 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340 &lt; 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pole tekstowe 7"/>
          <p:cNvSpPr txBox="1"/>
          <p:nvPr/>
        </p:nvSpPr>
        <p:spPr>
          <a:xfrm>
            <a:off x="471428" y="4315450"/>
            <a:ext cx="5393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aktualnie EP ≤ 70 kWh/m2/rok</a:t>
            </a:r>
          </a:p>
        </p:txBody>
      </p:sp>
    </p:spTree>
    <p:extLst>
      <p:ext uri="{BB962C8B-B14F-4D97-AF65-F5344CB8AC3E}">
        <p14:creationId xmlns:p14="http://schemas.microsoft.com/office/powerpoint/2010/main" val="1703342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23490" y="814736"/>
            <a:ext cx="10687317" cy="901219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4" name="AutoShape 2" descr="Nowa opłata uderzy w 6 mln domów. Minister: przesuńmy termin"/>
          <p:cNvSpPr>
            <a:spLocks noChangeAspect="1" noChangeArrowheads="1"/>
          </p:cNvSpPr>
          <p:nvPr/>
        </p:nvSpPr>
        <p:spPr bwMode="auto">
          <a:xfrm>
            <a:off x="598979" y="-6414596"/>
            <a:ext cx="13844095" cy="1384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" name="pole tekstowe 5"/>
          <p:cNvSpPr txBox="1"/>
          <p:nvPr/>
        </p:nvSpPr>
        <p:spPr>
          <a:xfrm>
            <a:off x="598979" y="3988340"/>
            <a:ext cx="109338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System ETS 2 i nowy podatek od ogrzewania – podstawowe informacje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Europejski system handlu uprawnieniami do emisji CO2 (ETS) funkcjonuje od 2005 roku w sektorach o dużej energochłonności. Od 2027 roku ETS 2 obejmie również sektor mieszkalnictwa i transportu indywidualnego, wprowadzając nowy podatek dla użytkowników paliw kopalnych. </a:t>
            </a:r>
          </a:p>
          <a:p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Kto będzie objęty podatkiem od ogrzewania?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Podatek od ogrzewania będzie dotyczył przede wszystkim budynków korzystających z: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węgla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gazu ziemnego lub płynnego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oleju opałowego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3" t="36650" r="5562" b="31690"/>
          <a:stretch/>
        </p:blipFill>
        <p:spPr bwMode="auto">
          <a:xfrm>
            <a:off x="272374" y="611576"/>
            <a:ext cx="11605098" cy="3153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1838105"/>
      </p:ext>
    </p:extLst>
  </p:cSld>
  <p:clrMapOvr>
    <a:masterClrMapping/>
  </p:clrMapOvr>
</p:sld>
</file>

<file path=ppt/theme/theme1.xml><?xml version="1.0" encoding="utf-8"?>
<a:theme xmlns:a="http://schemas.openxmlformats.org/drawingml/2006/main" name="Dyw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61209199_TF56390039_Win32" id="{AFEE108C-32AC-41FC-87AA-3377407DA0BE}" vid="{680F66E1-9E90-4EAF-9A5D-C373725FC205}"/>
    </a:ext>
  </a:extLst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Projekt technologiczny</Template>
  <TotalTime>469</TotalTime>
  <Words>982</Words>
  <Application>Microsoft Office PowerPoint</Application>
  <PresentationFormat>Niestandardowy</PresentationFormat>
  <Paragraphs>160</Paragraphs>
  <Slides>11</Slides>
  <Notes>4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Dywidenda</vt:lpstr>
      <vt:lpstr>Prezentacja programu PowerPoint</vt:lpstr>
      <vt:lpstr>WYBRANE WYMAGANIA DYREKTYWY EPBD dla budynków publicznych (1)</vt:lpstr>
      <vt:lpstr>WYBRANE WYMAGANIA DYREKTYWY EPBD dla budynków publicznych (2) </vt:lpstr>
      <vt:lpstr>WYBRANE WYMAGANIA DYREKTYWY EPBD dla budynków publicznych (3)</vt:lpstr>
      <vt:lpstr>Procedowane rozporzadzenie dotyczące CHEB - Wzory aktualnego i nowego Świadectwa CHEB</vt:lpstr>
      <vt:lpstr>Transformacja energetyczna -  ROSNĄCE KOSZTY energii elektrzcznej</vt:lpstr>
      <vt:lpstr>WSKAŹNIK ED i WSKAŹNIK EP</vt:lpstr>
      <vt:lpstr>WARTOŚCI GRANICZNE EP DLA KLAS charakterystyki energetycznej – budynki użyteczności publicznej</vt:lpstr>
      <vt:lpstr>Prezentacja programu PowerPoint</vt:lpstr>
      <vt:lpstr>ETS 2  - przewidywane wzrosty  kosztów ogrzewania budynków  </vt:lpstr>
      <vt:lpstr>DZIĘkuję za UWAGĘ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Anna Niedzielska</dc:creator>
  <cp:lastModifiedBy>Anna Niedzielska</cp:lastModifiedBy>
  <cp:revision>24</cp:revision>
  <dcterms:created xsi:type="dcterms:W3CDTF">2024-05-16T17:26:17Z</dcterms:created>
  <dcterms:modified xsi:type="dcterms:W3CDTF">2024-07-25T10:55:51Z</dcterms:modified>
</cp:coreProperties>
</file>