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media/image9.png" ContentType="image/png"/>
  <Override PartName="/ppt/media/image7.jpeg" ContentType="image/jpeg"/>
  <Override PartName="/ppt/media/image1.png" ContentType="image/png"/>
  <Override PartName="/ppt/media/image8.png" ContentType="image/png"/>
  <Override PartName="/ppt/media/image2.jpeg" ContentType="image/jpeg"/>
  <Override PartName="/ppt/media/image3.jpeg" ContentType="image/jpeg"/>
  <Override PartName="/ppt/media/image4.jpeg" ContentType="image/jpeg"/>
  <Override PartName="/ppt/media/image11.png" ContentType="image/png"/>
  <Override PartName="/ppt/media/image5.jpeg" ContentType="image/jpeg"/>
  <Override PartName="/ppt/media/image6.jpeg" ContentType="image/jpeg"/>
  <Override PartName="/ppt/media/image10.png" ContentType="image/png"/>
  <Override PartName="/ppt/media/image12.jpeg" ContentType="image/jpeg"/>
  <Override PartName="/ppt/media/image1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7417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7417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8457840" y="6499440"/>
            <a:ext cx="84240" cy="842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569160" y="6499440"/>
            <a:ext cx="84240" cy="842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426672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100000"/>
              </a:lnSpc>
            </a:pPr>
            <a:r>
              <a:rPr b="0" lang="pl-PL" sz="8000" spc="-1" strike="noStrike">
                <a:solidFill>
                  <a:srgbClr val="2f5897"/>
                </a:solidFill>
                <a:latin typeface="Palatino Linotype"/>
              </a:rPr>
              <a:t>Kliknij, aby edytować styl</a:t>
            </a:r>
            <a:endParaRPr b="0" lang="pl-PL" sz="80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6363360" y="6356520"/>
            <a:ext cx="2085480" cy="364680"/>
          </a:xfrm>
          <a:prstGeom prst="rect">
            <a:avLst/>
          </a:prstGeom>
        </p:spPr>
        <p:txBody>
          <a:bodyPr rIns="45720" anchor="ctr">
            <a:noAutofit/>
          </a:bodyPr>
          <a:p>
            <a:pPr algn="r">
              <a:lnSpc>
                <a:spcPct val="100000"/>
              </a:lnSpc>
            </a:pPr>
            <a:fld id="{D54E51EF-93F3-45A9-B976-F8BA8896AB76}" type="datetime">
              <a:rPr b="0" lang="pl-PL" sz="1200" spc="-1" strike="noStrike">
                <a:solidFill>
                  <a:srgbClr val="595959"/>
                </a:solidFill>
                <a:latin typeface="Century Gothic"/>
              </a:rPr>
              <a:t>20-2-28</a:t>
            </a:fld>
            <a:endParaRPr b="0" lang="pl-PL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543160" y="6356520"/>
            <a:ext cx="561600" cy="364680"/>
          </a:xfrm>
          <a:prstGeom prst="rect">
            <a:avLst/>
          </a:prstGeom>
        </p:spPr>
        <p:txBody>
          <a:bodyPr lIns="27360" rIns="45720" anchor="ctr">
            <a:noAutofit/>
          </a:bodyPr>
          <a:p>
            <a:pPr>
              <a:lnSpc>
                <a:spcPct val="100000"/>
              </a:lnSpc>
            </a:pPr>
            <a:fld id="{43F964E7-DB0E-43F7-9F54-8727D7B720BA}" type="slidenum">
              <a:rPr b="0" lang="pl-PL" sz="1200" spc="-1" strike="noStrike">
                <a:solidFill>
                  <a:srgbClr val="595959"/>
                </a:solidFill>
                <a:latin typeface="Century Gothic"/>
              </a:rPr>
              <a:t>&lt;numer&gt;</a:t>
            </a:fld>
            <a:endParaRPr b="0" lang="pl-PL" sz="1200" spc="-1" strike="noStrike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659160" y="6356520"/>
            <a:ext cx="2847600" cy="364680"/>
          </a:xfrm>
          <a:prstGeom prst="rect">
            <a:avLst/>
          </a:prstGeom>
        </p:spPr>
        <p:txBody>
          <a:bodyPr lIns="45720" anchor="ctr">
            <a:noAutofit/>
          </a:bodyPr>
          <a:p>
            <a:endParaRPr b="0" lang="pl-PL" sz="2400" spc="-1" strike="noStrike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400" spc="-1" strike="noStrike">
                <a:solidFill>
                  <a:srgbClr val="808080"/>
                </a:solidFill>
                <a:latin typeface="Century Gothic"/>
              </a:rPr>
              <a:t>Kliknij, aby edytować format tekstu konspektu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1600" spc="-1" strike="noStrike">
                <a:solidFill>
                  <a:srgbClr val="808080"/>
                </a:solidFill>
                <a:latin typeface="Century Gothic"/>
              </a:rPr>
              <a:t>Drugi poziom konspektu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1600" spc="-1" strike="noStrike">
                <a:solidFill>
                  <a:srgbClr val="808080"/>
                </a:solidFill>
                <a:latin typeface="Century Gothic"/>
              </a:rPr>
              <a:t>Trzeci poziom konspektu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1600" spc="-1" strike="noStrike">
                <a:solidFill>
                  <a:srgbClr val="808080"/>
                </a:solidFill>
                <a:latin typeface="Century Gothic"/>
              </a:rPr>
              <a:t>Czwarty poziom konspektu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808080"/>
                </a:solidFill>
                <a:latin typeface="Century Gothic"/>
              </a:rPr>
              <a:t>Piąty poziom konspektu</a:t>
            </a:r>
            <a:endParaRPr b="0" lang="pl-PL" sz="2000" spc="-1" strike="noStrike">
              <a:solidFill>
                <a:srgbClr val="808080"/>
              </a:solidFill>
              <a:latin typeface="Century Gothic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808080"/>
                </a:solidFill>
                <a:latin typeface="Century Gothic"/>
              </a:rPr>
              <a:t>Szósty poziom konspektu</a:t>
            </a:r>
            <a:endParaRPr b="0" lang="pl-PL" sz="2000" spc="-1" strike="noStrike">
              <a:solidFill>
                <a:srgbClr val="808080"/>
              </a:solidFill>
              <a:latin typeface="Century Gothic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solidFill>
                  <a:srgbClr val="808080"/>
                </a:solidFill>
                <a:latin typeface="Century Gothic"/>
              </a:rPr>
              <a:t>Siódmy poziom konspektu</a:t>
            </a:r>
            <a:endParaRPr b="0" lang="pl-PL" sz="20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8457840" y="6499440"/>
            <a:ext cx="84240" cy="842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2"/>
          <p:cNvSpPr/>
          <p:nvPr/>
        </p:nvSpPr>
        <p:spPr>
          <a:xfrm>
            <a:off x="569160" y="6499440"/>
            <a:ext cx="84240" cy="842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159984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ts val="5800"/>
              </a:lnSpc>
            </a:pPr>
            <a:r>
              <a:rPr b="0" lang="pl-PL" sz="5400" spc="-1" strike="noStrike">
                <a:solidFill>
                  <a:srgbClr val="2f5897"/>
                </a:solidFill>
                <a:latin typeface="Palatino Linotype"/>
              </a:rPr>
              <a:t>Kliknij, aby edytować styl</a:t>
            </a:r>
            <a:endParaRPr b="0" lang="pl-PL" sz="54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808080"/>
              </a:buClr>
              <a:buFont typeface="Arial"/>
              <a:buChar char="•"/>
            </a:pPr>
            <a:r>
              <a:rPr b="0" lang="pl-PL" sz="2400" spc="-1" strike="noStrike">
                <a:solidFill>
                  <a:srgbClr val="808080"/>
                </a:solidFill>
                <a:latin typeface="Century Gothic"/>
              </a:rPr>
              <a:t>Kliknij, aby edytować style wzorca tekstu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lvl="1" marL="743040" indent="-285480">
              <a:lnSpc>
                <a:spcPct val="100000"/>
              </a:lnSpc>
              <a:spcBef>
                <a:spcPts val="320"/>
              </a:spcBef>
              <a:buClr>
                <a:srgbClr val="808080"/>
              </a:buClr>
              <a:buFont typeface="Courier New"/>
              <a:buChar char="o"/>
            </a:pPr>
            <a:r>
              <a:rPr b="0" lang="pl-PL" sz="1600" spc="-1" strike="noStrike">
                <a:solidFill>
                  <a:srgbClr val="808080"/>
                </a:solidFill>
                <a:latin typeface="Century Gothic"/>
              </a:rPr>
              <a:t>Drugi poziom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 lvl="2" marL="1143000" indent="-228240">
              <a:lnSpc>
                <a:spcPct val="100000"/>
              </a:lnSpc>
              <a:spcBef>
                <a:spcPts val="320"/>
              </a:spcBef>
              <a:buClr>
                <a:srgbClr val="808080"/>
              </a:buClr>
              <a:buFont typeface="Arial"/>
              <a:buChar char="•"/>
            </a:pPr>
            <a:r>
              <a:rPr b="0" lang="pl-PL" sz="1600" spc="-1" strike="noStrike">
                <a:solidFill>
                  <a:srgbClr val="808080"/>
                </a:solidFill>
                <a:latin typeface="Century Gothic"/>
              </a:rPr>
              <a:t>Trzeci poziom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 lvl="3" marL="1600200" indent="-228240">
              <a:lnSpc>
                <a:spcPct val="100000"/>
              </a:lnSpc>
              <a:spcBef>
                <a:spcPts val="320"/>
              </a:spcBef>
              <a:buClr>
                <a:srgbClr val="808080"/>
              </a:buClr>
              <a:buFont typeface="Courier New"/>
              <a:buChar char="o"/>
            </a:pPr>
            <a:r>
              <a:rPr b="0" lang="pl-PL" sz="1600" spc="-1" strike="noStrike">
                <a:solidFill>
                  <a:srgbClr val="808080"/>
                </a:solidFill>
                <a:latin typeface="Century Gothic"/>
              </a:rPr>
              <a:t>Czwarty poziom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 lvl="4" marL="2057400" indent="-228240">
              <a:lnSpc>
                <a:spcPct val="100000"/>
              </a:lnSpc>
              <a:spcBef>
                <a:spcPts val="320"/>
              </a:spcBef>
              <a:buClr>
                <a:srgbClr val="808080"/>
              </a:buClr>
              <a:buFont typeface="Arial"/>
              <a:buChar char="•"/>
            </a:pPr>
            <a:r>
              <a:rPr b="0" lang="pl-PL" sz="1600" spc="-1" strike="noStrike">
                <a:solidFill>
                  <a:srgbClr val="808080"/>
                </a:solidFill>
                <a:latin typeface="Century Gothic"/>
              </a:rPr>
              <a:t>Piąty poziom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dt"/>
          </p:nvPr>
        </p:nvSpPr>
        <p:spPr>
          <a:xfrm>
            <a:off x="6363360" y="6356520"/>
            <a:ext cx="2085480" cy="364680"/>
          </a:xfrm>
          <a:prstGeom prst="rect">
            <a:avLst/>
          </a:prstGeom>
        </p:spPr>
        <p:txBody>
          <a:bodyPr rIns="45720" anchor="ctr">
            <a:noAutofit/>
          </a:bodyPr>
          <a:p>
            <a:pPr algn="r">
              <a:lnSpc>
                <a:spcPct val="100000"/>
              </a:lnSpc>
            </a:pPr>
            <a:fld id="{AF5B6D2C-3ABC-46EB-89F6-5C39B303F3C2}" type="datetime">
              <a:rPr b="0" lang="pl-PL" sz="1200" spc="-1" strike="noStrike">
                <a:solidFill>
                  <a:srgbClr val="595959"/>
                </a:solidFill>
                <a:latin typeface="Century Gothic"/>
              </a:rPr>
              <a:t>20-2-28</a:t>
            </a:fld>
            <a:endParaRPr b="0" lang="pl-PL" sz="1200" spc="-1" strike="noStrike">
              <a:latin typeface="Times New Roman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ftr"/>
          </p:nvPr>
        </p:nvSpPr>
        <p:spPr>
          <a:xfrm>
            <a:off x="659160" y="6356520"/>
            <a:ext cx="2847600" cy="364680"/>
          </a:xfrm>
          <a:prstGeom prst="rect">
            <a:avLst/>
          </a:prstGeom>
        </p:spPr>
        <p:txBody>
          <a:bodyPr lIns="45720" anchor="ctr">
            <a:noAutofit/>
          </a:bodyPr>
          <a:p>
            <a:endParaRPr b="0" lang="pl-PL" sz="2400" spc="-1" strike="noStrike">
              <a:latin typeface="Times New Roman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 type="sldNum"/>
          </p:nvPr>
        </p:nvSpPr>
        <p:spPr>
          <a:xfrm>
            <a:off x="8543160" y="6356520"/>
            <a:ext cx="561600" cy="364680"/>
          </a:xfrm>
          <a:prstGeom prst="rect">
            <a:avLst/>
          </a:prstGeom>
        </p:spPr>
        <p:txBody>
          <a:bodyPr lIns="27360" rIns="45720" anchor="ctr">
            <a:noAutofit/>
          </a:bodyPr>
          <a:p>
            <a:pPr>
              <a:lnSpc>
                <a:spcPct val="100000"/>
              </a:lnSpc>
            </a:pPr>
            <a:fld id="{5868C754-D4CC-4AD6-BC22-BD758E356F7D}" type="slidenum">
              <a:rPr b="0" lang="pl-PL" sz="1200" spc="-1" strike="noStrike">
                <a:solidFill>
                  <a:srgbClr val="595959"/>
                </a:solidFill>
                <a:latin typeface="Century Gothic"/>
              </a:rPr>
              <a:t>&lt;numer&gt;</a:t>
            </a:fld>
            <a:endParaRPr b="0" lang="pl-PL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1115640" y="62064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150000"/>
              </a:lnSpc>
            </a:pPr>
            <a:r>
              <a:rPr b="1" lang="pl-PL" sz="1600" spc="-1" strike="noStrike">
                <a:solidFill>
                  <a:srgbClr val="2f5897"/>
                </a:solidFill>
                <a:latin typeface="Century Gothic"/>
              </a:rPr>
              <a:t>UNIWERSYTET JANA KOCHANOWSKIEGO W KIELCACH</a:t>
            </a:r>
            <a:br/>
            <a:r>
              <a:rPr b="1" lang="pl-PL" sz="1600" spc="-1" strike="noStrike">
                <a:solidFill>
                  <a:srgbClr val="2f5897"/>
                </a:solidFill>
                <a:latin typeface="Century Gothic"/>
              </a:rPr>
              <a:t>INSTYTUT GEOGRAFII I NAUK O ŚRODOWISKU</a:t>
            </a:r>
            <a:br/>
            <a:r>
              <a:rPr b="0" lang="pl-PL" sz="1600" spc="-1" strike="noStrike">
                <a:solidFill>
                  <a:srgbClr val="2f5897"/>
                </a:solidFill>
                <a:latin typeface="Century Gothic"/>
              </a:rPr>
              <a:t>ul. Uniwersytecka 7, 25-406 Kielce</a:t>
            </a:r>
            <a:br/>
            <a:r>
              <a:rPr b="1" lang="pl-PL" sz="1600" spc="-1" strike="noStrike">
                <a:solidFill>
                  <a:srgbClr val="2f5897"/>
                </a:solidFill>
                <a:latin typeface="Century Gothic"/>
              </a:rPr>
              <a:t>CENTRUM BADAŃ I ANALIZ</a:t>
            </a:r>
            <a:br/>
            <a:r>
              <a:rPr b="1" lang="pl-PL" sz="1600" spc="-1" strike="noStrike">
                <a:solidFill>
                  <a:srgbClr val="2f5897"/>
                </a:solidFill>
                <a:latin typeface="Century Gothic"/>
              </a:rPr>
              <a:t>PRACOWNIA BADAŃ ŚRODOWISKA</a:t>
            </a:r>
            <a:endParaRPr b="0" lang="pl-PL" sz="16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1491480" y="6381360"/>
            <a:ext cx="6400440" cy="359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b="1" lang="pl-PL" sz="1800" spc="-1" strike="noStrike">
                <a:solidFill>
                  <a:srgbClr val="000000"/>
                </a:solidFill>
                <a:latin typeface="Century Gothic"/>
              </a:rPr>
              <a:t>AMBULANS POMIAROWY</a:t>
            </a:r>
            <a:endParaRPr b="0" lang="pl-PL" sz="1800" spc="-1" strike="noStrike">
              <a:latin typeface="Arial"/>
            </a:endParaRPr>
          </a:p>
        </p:txBody>
      </p:sp>
      <p:pic>
        <p:nvPicPr>
          <p:cNvPr id="88" name="Picture 8" descr=""/>
          <p:cNvPicPr/>
          <p:nvPr/>
        </p:nvPicPr>
        <p:blipFill>
          <a:blip r:embed="rId1"/>
          <a:stretch/>
        </p:blipFill>
        <p:spPr>
          <a:xfrm>
            <a:off x="226080" y="620640"/>
            <a:ext cx="1186920" cy="881640"/>
          </a:xfrm>
          <a:prstGeom prst="rect">
            <a:avLst/>
          </a:prstGeom>
          <a:ln w="9360">
            <a:noFill/>
          </a:ln>
        </p:spPr>
      </p:pic>
      <p:pic>
        <p:nvPicPr>
          <p:cNvPr id="89" name="Symbol zastępczy zawartości 3" descr=""/>
          <p:cNvPicPr/>
          <p:nvPr/>
        </p:nvPicPr>
        <p:blipFill>
          <a:blip r:embed="rId2"/>
          <a:stretch/>
        </p:blipFill>
        <p:spPr>
          <a:xfrm>
            <a:off x="1413360" y="2133000"/>
            <a:ext cx="6480360" cy="4104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385200" y="260640"/>
            <a:ext cx="8229240" cy="5756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ts val="5800"/>
              </a:lnSpc>
            </a:pPr>
            <a:r>
              <a:rPr b="0" lang="pl-PL" sz="3200" spc="-1" strike="noStrike">
                <a:solidFill>
                  <a:srgbClr val="2f5897"/>
                </a:solidFill>
                <a:latin typeface="Palatino Linotype"/>
              </a:rPr>
              <a:t>Zapraszamy do współpracy</a:t>
            </a:r>
            <a:endParaRPr b="0" lang="pl-PL" sz="3200" spc="-1" strike="noStrike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130320" y="1004040"/>
            <a:ext cx="4225320" cy="21366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34000"/>
          </a:bodyPr>
          <a:p>
            <a:pPr>
              <a:lnSpc>
                <a:spcPct val="160000"/>
              </a:lnSpc>
              <a:spcBef>
                <a:spcPts val="320"/>
              </a:spcBef>
            </a:pPr>
            <a:r>
              <a:rPr b="1" lang="pl-PL" sz="1600" spc="-1" strike="noStrike">
                <a:solidFill>
                  <a:srgbClr val="000000"/>
                </a:solidFill>
                <a:latin typeface="Century Gothic"/>
              </a:rPr>
              <a:t>UNIWERSYTET JANA KOCHANOWSKIEGO W KIELCACH</a:t>
            </a:r>
            <a:br/>
            <a:r>
              <a:rPr b="1" lang="pl-PL" sz="1600" spc="-1" strike="noStrike">
                <a:solidFill>
                  <a:srgbClr val="000000"/>
                </a:solidFill>
                <a:latin typeface="Century Gothic"/>
              </a:rPr>
              <a:t>INSTYTUT GEOGRAFII I NAUK O ŚRODOWISKU</a:t>
            </a:r>
            <a:br/>
            <a:r>
              <a:rPr b="0" lang="pl-PL" sz="1600" spc="-1" strike="noStrike">
                <a:solidFill>
                  <a:srgbClr val="000000"/>
                </a:solidFill>
                <a:latin typeface="Century Gothic"/>
              </a:rPr>
              <a:t>ul. Uniwersytecka 7 bud. G, 25-406 Kielce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>
              <a:lnSpc>
                <a:spcPct val="160000"/>
              </a:lnSpc>
              <a:spcBef>
                <a:spcPts val="320"/>
              </a:spcBef>
            </a:pPr>
            <a:br/>
            <a:r>
              <a:rPr b="1" lang="pl-PL" sz="1600" spc="-1" strike="noStrike">
                <a:solidFill>
                  <a:srgbClr val="000000"/>
                </a:solidFill>
                <a:latin typeface="Century Gothic"/>
              </a:rPr>
              <a:t>UNIWERSYTET JANA KOCHANOWSKIEGO W KIELCACH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>
              <a:lnSpc>
                <a:spcPct val="160000"/>
              </a:lnSpc>
              <a:spcBef>
                <a:spcPts val="320"/>
              </a:spcBef>
            </a:pPr>
            <a:r>
              <a:rPr b="1" lang="pl-PL" sz="1600" spc="-1" strike="noStrike">
                <a:solidFill>
                  <a:srgbClr val="000000"/>
                </a:solidFill>
                <a:latin typeface="Century Gothic"/>
              </a:rPr>
              <a:t>CENTRUM BADAŃ I ANALIZ </a:t>
            </a:r>
            <a:br/>
            <a:r>
              <a:rPr b="1" lang="pl-PL" sz="1600" spc="-1" strike="noStrike">
                <a:solidFill>
                  <a:srgbClr val="000000"/>
                </a:solidFill>
                <a:latin typeface="Century Gothic"/>
              </a:rPr>
              <a:t>PRACOWNIA BADAŃ ŚRODOWISKA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>
              <a:lnSpc>
                <a:spcPct val="160000"/>
              </a:lnSpc>
              <a:spcBef>
                <a:spcPts val="320"/>
              </a:spcBef>
            </a:pPr>
            <a:r>
              <a:rPr b="0" lang="pl-PL" sz="1600" spc="-1" strike="noStrike">
                <a:solidFill>
                  <a:srgbClr val="000000"/>
                </a:solidFill>
                <a:latin typeface="Century Gothic"/>
              </a:rPr>
              <a:t>ul. Uniwersytecka 7, 25-406 Kielce</a:t>
            </a: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  <a:p>
            <a:pPr>
              <a:lnSpc>
                <a:spcPct val="160000"/>
              </a:lnSpc>
              <a:spcBef>
                <a:spcPts val="320"/>
              </a:spcBef>
            </a:pPr>
            <a:endParaRPr b="0" lang="pl-PL" sz="1600" spc="-1" strike="noStrike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113" name="Obraz 3" descr=""/>
          <p:cNvPicPr/>
          <p:nvPr/>
        </p:nvPicPr>
        <p:blipFill>
          <a:blip r:embed="rId1"/>
          <a:stretch/>
        </p:blipFill>
        <p:spPr>
          <a:xfrm>
            <a:off x="152640" y="3267000"/>
            <a:ext cx="4347000" cy="3310200"/>
          </a:xfrm>
          <a:prstGeom prst="rect">
            <a:avLst/>
          </a:prstGeom>
          <a:ln>
            <a:noFill/>
          </a:ln>
        </p:spPr>
      </p:pic>
      <p:pic>
        <p:nvPicPr>
          <p:cNvPr id="114" name="Obraz 4" descr=""/>
          <p:cNvPicPr/>
          <p:nvPr/>
        </p:nvPicPr>
        <p:blipFill>
          <a:blip r:embed="rId2"/>
          <a:stretch/>
        </p:blipFill>
        <p:spPr>
          <a:xfrm>
            <a:off x="4716000" y="3267000"/>
            <a:ext cx="4244040" cy="3380760"/>
          </a:xfrm>
          <a:prstGeom prst="rect">
            <a:avLst/>
          </a:prstGeom>
          <a:ln>
            <a:noFill/>
          </a:ln>
        </p:spPr>
      </p:pic>
      <p:sp>
        <p:nvSpPr>
          <p:cNvPr id="115" name="CustomShape 3"/>
          <p:cNvSpPr/>
          <p:nvPr/>
        </p:nvSpPr>
        <p:spPr>
          <a:xfrm>
            <a:off x="5166360" y="2133000"/>
            <a:ext cx="3474360" cy="82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pl-PL" sz="1600" spc="-1" strike="noStrike">
                <a:solidFill>
                  <a:srgbClr val="000000"/>
                </a:solidFill>
                <a:latin typeface="Century Gothic"/>
              </a:rPr>
              <a:t>Kontakt:</a:t>
            </a:r>
            <a:endParaRPr b="0" lang="pl-PL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l-PL" sz="1600" spc="-1" strike="noStrike">
                <a:solidFill>
                  <a:srgbClr val="000000"/>
                </a:solidFill>
                <a:latin typeface="Century Gothic"/>
              </a:rPr>
              <a:t>prof. UJK dr hab. Rafał Kozłowski</a:t>
            </a:r>
            <a:endParaRPr b="0" lang="pl-PL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l-PL" sz="1600" spc="-1" strike="noStrike">
                <a:solidFill>
                  <a:srgbClr val="000000"/>
                </a:solidFill>
                <a:latin typeface="Century Gothic"/>
              </a:rPr>
              <a:t>e-mail: rafal.kozlowski@ujk.edu.pl</a:t>
            </a:r>
            <a:endParaRPr b="0" lang="pl-PL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395640" y="404640"/>
            <a:ext cx="8229240" cy="5904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just">
              <a:lnSpc>
                <a:spcPct val="150000"/>
              </a:lnSpc>
              <a:spcBef>
                <a:spcPts val="479"/>
              </a:spcBef>
            </a:pP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Ambulans pomiarowy </a:t>
            </a:r>
            <a:r>
              <a:rPr b="0" lang="pl-PL" sz="2400" spc="-1" strike="noStrike">
                <a:solidFill>
                  <a:srgbClr val="000000"/>
                </a:solidFill>
                <a:latin typeface="Century Gothic"/>
              </a:rPr>
              <a:t>zbudowany na bazie samochodu Nissan Navara wyposażony jest w </a:t>
            </a: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Airpointer</a:t>
            </a:r>
            <a:r>
              <a:rPr b="0" lang="pl-PL" sz="2400" spc="-1" strike="noStrike">
                <a:solidFill>
                  <a:srgbClr val="000000"/>
                </a:solidFill>
                <a:latin typeface="Century Gothic"/>
              </a:rPr>
              <a:t> umożliwiający analizę </a:t>
            </a: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zanieczyszczeń powietrza: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 algn="just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-"/>
            </a:pP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SO</a:t>
            </a:r>
            <a:r>
              <a:rPr b="1" lang="pl-PL" sz="2400" spc="-1" strike="noStrike" baseline="-25000">
                <a:solidFill>
                  <a:srgbClr val="000000"/>
                </a:solidFill>
                <a:latin typeface="Century Gothic"/>
              </a:rPr>
              <a:t>2</a:t>
            </a: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, 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 algn="just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-"/>
            </a:pP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NO</a:t>
            </a:r>
            <a:r>
              <a:rPr b="1" lang="pl-PL" sz="2400" spc="-1" strike="noStrike" baseline="-25000">
                <a:solidFill>
                  <a:srgbClr val="000000"/>
                </a:solidFill>
                <a:latin typeface="Century Gothic"/>
              </a:rPr>
              <a:t>x</a:t>
            </a: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, 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 algn="just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-"/>
            </a:pP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O</a:t>
            </a:r>
            <a:r>
              <a:rPr b="1" lang="pl-PL" sz="2400" spc="-1" strike="noStrike" baseline="-25000">
                <a:solidFill>
                  <a:srgbClr val="000000"/>
                </a:solidFill>
                <a:latin typeface="Century Gothic"/>
              </a:rPr>
              <a:t>3</a:t>
            </a: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, 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 algn="just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-"/>
            </a:pP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pył PM2,5 lub PM 10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  <a:spcBef>
                <a:spcPts val="479"/>
              </a:spcBef>
            </a:pP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  <a:spcBef>
                <a:spcPts val="479"/>
              </a:spcBef>
            </a:pPr>
            <a:r>
              <a:rPr b="0" lang="pl-PL" sz="2400" spc="-1" strike="noStrike">
                <a:solidFill>
                  <a:srgbClr val="000000"/>
                </a:solidFill>
                <a:latin typeface="Century Gothic"/>
              </a:rPr>
              <a:t>w dowolnym miejscu w cyklu automatycznym (dane 1, 10, 30 min lub 24h).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  <a:spcBef>
                <a:spcPts val="479"/>
              </a:spcBef>
            </a:pP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  <a:spcBef>
                <a:spcPts val="479"/>
              </a:spcBef>
            </a:pP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692640"/>
            <a:ext cx="8229240" cy="54331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just">
              <a:lnSpc>
                <a:spcPct val="150000"/>
              </a:lnSpc>
            </a:pPr>
            <a:r>
              <a:rPr b="0" lang="pl-PL" sz="2000" spc="-1" strike="noStrike">
                <a:solidFill>
                  <a:srgbClr val="000000"/>
                </a:solidFill>
                <a:latin typeface="Century Gothic"/>
              </a:rPr>
              <a:t>Dodatkowo wyposażony jest w </a:t>
            </a:r>
            <a:r>
              <a:rPr b="1" lang="pl-PL" sz="2000" spc="-1" strike="noStrike">
                <a:solidFill>
                  <a:srgbClr val="000000"/>
                </a:solidFill>
                <a:latin typeface="Century Gothic"/>
              </a:rPr>
              <a:t>stację meteorologiczną Vaisala </a:t>
            </a:r>
            <a:r>
              <a:rPr b="0" lang="pl-PL" sz="2000" spc="-1" strike="noStrike">
                <a:solidFill>
                  <a:srgbClr val="000000"/>
                </a:solidFill>
                <a:latin typeface="Century Gothic"/>
              </a:rPr>
              <a:t>umożliwiająca pomiar:</a:t>
            </a:r>
            <a:endParaRPr b="0" lang="pl-PL" sz="20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 algn="just">
              <a:lnSpc>
                <a:spcPct val="150000"/>
              </a:lnSpc>
              <a:buClr>
                <a:srgbClr val="000000"/>
              </a:buClr>
              <a:buFont typeface="Arial"/>
              <a:buChar char="-"/>
            </a:pPr>
            <a:r>
              <a:rPr b="0" lang="pl-PL" sz="1800" spc="-1" strike="noStrike">
                <a:solidFill>
                  <a:srgbClr val="000000"/>
                </a:solidFill>
                <a:latin typeface="Century Gothic"/>
              </a:rPr>
              <a:t>temperatury powietrza,</a:t>
            </a:r>
            <a:endParaRPr b="0" lang="pl-PL" sz="18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 algn="just">
              <a:lnSpc>
                <a:spcPct val="150000"/>
              </a:lnSpc>
              <a:buClr>
                <a:srgbClr val="000000"/>
              </a:buClr>
              <a:buFont typeface="Arial"/>
              <a:buChar char="-"/>
            </a:pPr>
            <a:r>
              <a:rPr b="0" lang="pl-PL" sz="1800" spc="-1" strike="noStrike">
                <a:solidFill>
                  <a:srgbClr val="000000"/>
                </a:solidFill>
                <a:latin typeface="Century Gothic"/>
              </a:rPr>
              <a:t>wilgotności względnej powietrza,</a:t>
            </a:r>
            <a:endParaRPr b="0" lang="pl-PL" sz="18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 algn="just">
              <a:lnSpc>
                <a:spcPct val="150000"/>
              </a:lnSpc>
              <a:buClr>
                <a:srgbClr val="000000"/>
              </a:buClr>
              <a:buFont typeface="Arial"/>
              <a:buChar char="-"/>
            </a:pPr>
            <a:r>
              <a:rPr b="0" lang="pl-PL" sz="1800" spc="-1" strike="noStrike">
                <a:solidFill>
                  <a:srgbClr val="000000"/>
                </a:solidFill>
                <a:latin typeface="Century Gothic"/>
              </a:rPr>
              <a:t>ciśnienia atmosferycznego,</a:t>
            </a:r>
            <a:endParaRPr b="0" lang="pl-PL" sz="18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 algn="just">
              <a:lnSpc>
                <a:spcPct val="150000"/>
              </a:lnSpc>
              <a:buClr>
                <a:srgbClr val="000000"/>
              </a:buClr>
              <a:buFont typeface="Arial"/>
              <a:buChar char="-"/>
            </a:pPr>
            <a:r>
              <a:rPr b="0" lang="pl-PL" sz="1800" spc="-1" strike="noStrike">
                <a:solidFill>
                  <a:srgbClr val="000000"/>
                </a:solidFill>
                <a:latin typeface="Century Gothic"/>
              </a:rPr>
              <a:t>kierunku i prędkości wiatru,</a:t>
            </a:r>
            <a:endParaRPr b="0" lang="pl-PL" sz="18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 algn="just">
              <a:lnSpc>
                <a:spcPct val="150000"/>
              </a:lnSpc>
              <a:buClr>
                <a:srgbClr val="000000"/>
              </a:buClr>
              <a:buFont typeface="Arial"/>
              <a:buChar char="-"/>
            </a:pPr>
            <a:r>
              <a:rPr b="0" lang="pl-PL" sz="1800" spc="-1" strike="noStrike">
                <a:solidFill>
                  <a:srgbClr val="000000"/>
                </a:solidFill>
                <a:latin typeface="Century Gothic"/>
              </a:rPr>
              <a:t>wysokości opadów.</a:t>
            </a:r>
            <a:endParaRPr b="0" lang="pl-PL" sz="18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</a:pPr>
            <a:endParaRPr b="0" lang="pl-PL" sz="18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</a:pPr>
            <a:endParaRPr b="0" lang="pl-PL" sz="18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</a:pPr>
            <a:r>
              <a:rPr b="0" lang="pl-PL" sz="2000" spc="-1" strike="noStrike">
                <a:solidFill>
                  <a:srgbClr val="000000"/>
                </a:solidFill>
                <a:latin typeface="Century Gothic"/>
              </a:rPr>
              <a:t>Ambulans posiada również detektor pozwalający za badanie liczby przejeżdżających pojazdów.</a:t>
            </a:r>
            <a:endParaRPr b="0" lang="pl-PL" sz="20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</a:pPr>
            <a:endParaRPr b="0" lang="pl-PL" sz="2000" spc="-1" strike="noStrike">
              <a:solidFill>
                <a:srgbClr val="808080"/>
              </a:solidFill>
              <a:latin typeface="Century Goth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79640" y="260640"/>
            <a:ext cx="8784720" cy="15404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0000"/>
          </a:bodyPr>
          <a:p>
            <a:pPr algn="ctr">
              <a:lnSpc>
                <a:spcPct val="150000"/>
              </a:lnSpc>
              <a:spcBef>
                <a:spcPts val="479"/>
              </a:spcBef>
            </a:pP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pomiar SO</a:t>
            </a:r>
            <a:r>
              <a:rPr b="1" lang="pl-PL" sz="2400" spc="-1" strike="noStrike" baseline="-25000">
                <a:solidFill>
                  <a:srgbClr val="000000"/>
                </a:solidFill>
                <a:latin typeface="Century Gothic"/>
              </a:rPr>
              <a:t>2</a:t>
            </a: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, NO</a:t>
            </a:r>
            <a:r>
              <a:rPr b="1" lang="pl-PL" sz="2400" spc="-1" strike="noStrike" baseline="-25000">
                <a:solidFill>
                  <a:srgbClr val="000000"/>
                </a:solidFill>
                <a:latin typeface="Century Gothic"/>
              </a:rPr>
              <a:t>x</a:t>
            </a: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, O</a:t>
            </a:r>
            <a:r>
              <a:rPr b="1" lang="pl-PL" sz="2400" spc="-1" strike="noStrike" baseline="-25000">
                <a:solidFill>
                  <a:srgbClr val="000000"/>
                </a:solidFill>
                <a:latin typeface="Century Gothic"/>
              </a:rPr>
              <a:t>3</a:t>
            </a: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 zgodnie z metodami referencyjnymi EU – obecnie trwa procedura akredytacji 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algn="ctr">
              <a:lnSpc>
                <a:spcPct val="150000"/>
              </a:lnSpc>
              <a:spcBef>
                <a:spcPts val="479"/>
              </a:spcBef>
            </a:pPr>
            <a:r>
              <a:rPr b="1" lang="pl-PL" sz="2400" spc="-1" strike="noStrike">
                <a:solidFill>
                  <a:srgbClr val="000000"/>
                </a:solidFill>
                <a:latin typeface="Century Gothic"/>
              </a:rPr>
              <a:t>w Polskim Centrum Akredytacji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  <a:spcBef>
                <a:spcPts val="479"/>
              </a:spcBef>
            </a:pP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algn="just">
              <a:lnSpc>
                <a:spcPct val="150000"/>
              </a:lnSpc>
              <a:spcBef>
                <a:spcPts val="479"/>
              </a:spcBef>
            </a:pP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93" name="Obraz 3" descr=""/>
          <p:cNvPicPr/>
          <p:nvPr/>
        </p:nvPicPr>
        <p:blipFill>
          <a:blip r:embed="rId1"/>
          <a:stretch/>
        </p:blipFill>
        <p:spPr>
          <a:xfrm>
            <a:off x="179640" y="2133000"/>
            <a:ext cx="4176000" cy="3168000"/>
          </a:xfrm>
          <a:prstGeom prst="rect">
            <a:avLst/>
          </a:prstGeom>
          <a:ln>
            <a:noFill/>
          </a:ln>
        </p:spPr>
      </p:pic>
      <p:pic>
        <p:nvPicPr>
          <p:cNvPr id="94" name="Obraz 4" descr=""/>
          <p:cNvPicPr/>
          <p:nvPr/>
        </p:nvPicPr>
        <p:blipFill>
          <a:blip r:embed="rId2"/>
          <a:stretch/>
        </p:blipFill>
        <p:spPr>
          <a:xfrm>
            <a:off x="4572000" y="2133000"/>
            <a:ext cx="4248000" cy="316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67640" y="404640"/>
            <a:ext cx="8229240" cy="33120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  <a:spcBef>
                <a:spcPts val="479"/>
              </a:spcBef>
            </a:pPr>
            <a:r>
              <a:rPr b="0" lang="pl-PL" sz="2400" spc="-1" strike="noStrike">
                <a:solidFill>
                  <a:srgbClr val="000000"/>
                </a:solidFill>
                <a:latin typeface="Century Gothic"/>
              </a:rPr>
              <a:t>Wykonano badania oraz ekspertyzy na zlecenie m.in.: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>
              <a:lnSpc>
                <a:spcPct val="150000"/>
              </a:lnSpc>
              <a:spcBef>
                <a:spcPts val="479"/>
              </a:spcBef>
            </a:pPr>
            <a:r>
              <a:rPr b="0" lang="pl-PL" sz="2400" spc="-1" strike="noStrike">
                <a:solidFill>
                  <a:srgbClr val="000000"/>
                </a:solidFill>
                <a:latin typeface="Century Gothic"/>
              </a:rPr>
              <a:t>-   GDDKiA (we współpracy z Hydrogeotechniką)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-"/>
            </a:pPr>
            <a:r>
              <a:rPr b="0" lang="pl-PL" sz="2400" spc="-1" strike="noStrike">
                <a:solidFill>
                  <a:srgbClr val="000000"/>
                </a:solidFill>
                <a:latin typeface="Century Gothic"/>
              </a:rPr>
              <a:t>Gminy Solec-Zdrój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-"/>
            </a:pPr>
            <a:r>
              <a:rPr b="0" lang="pl-PL" sz="2400" spc="-1" strike="noStrike">
                <a:solidFill>
                  <a:srgbClr val="000000"/>
                </a:solidFill>
                <a:latin typeface="Century Gothic"/>
              </a:rPr>
              <a:t>Gminy Łagów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 marL="343080" indent="-342720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-"/>
            </a:pPr>
            <a:r>
              <a:rPr b="0" lang="pl-PL" sz="2400" spc="-1" strike="noStrike">
                <a:solidFill>
                  <a:srgbClr val="000000"/>
                </a:solidFill>
                <a:latin typeface="Century Gothic"/>
              </a:rPr>
              <a:t>Cementowni Lafarge (Małogoszcz)</a:t>
            </a: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  <a:p>
            <a:pPr>
              <a:lnSpc>
                <a:spcPct val="150000"/>
              </a:lnSpc>
              <a:spcBef>
                <a:spcPts val="479"/>
              </a:spcBef>
            </a:pPr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96" name="Obraz 3" descr=""/>
          <p:cNvPicPr/>
          <p:nvPr/>
        </p:nvPicPr>
        <p:blipFill>
          <a:blip r:embed="rId1"/>
          <a:stretch/>
        </p:blipFill>
        <p:spPr>
          <a:xfrm>
            <a:off x="467640" y="3717000"/>
            <a:ext cx="3666600" cy="2749680"/>
          </a:xfrm>
          <a:prstGeom prst="rect">
            <a:avLst/>
          </a:prstGeom>
          <a:ln>
            <a:noFill/>
          </a:ln>
        </p:spPr>
      </p:pic>
      <p:pic>
        <p:nvPicPr>
          <p:cNvPr id="97" name="Obraz 4" descr=""/>
          <p:cNvPicPr/>
          <p:nvPr/>
        </p:nvPicPr>
        <p:blipFill>
          <a:blip r:embed="rId2"/>
          <a:stretch/>
        </p:blipFill>
        <p:spPr>
          <a:xfrm>
            <a:off x="5220000" y="3763440"/>
            <a:ext cx="3543120" cy="2657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35040" y="116640"/>
            <a:ext cx="7680600" cy="10663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ts val="5800"/>
              </a:lnSpc>
            </a:pPr>
            <a:r>
              <a:rPr b="0" lang="pl-PL" sz="5400" spc="-1" strike="noStrike">
                <a:solidFill>
                  <a:srgbClr val="2f5897"/>
                </a:solidFill>
                <a:latin typeface="Century Gothic"/>
              </a:rPr>
              <a:t>BIOINDYKACJA</a:t>
            </a:r>
            <a:endParaRPr b="0" lang="pl-PL" sz="5400" spc="-1" strike="noStrike">
              <a:solidFill>
                <a:srgbClr val="000000"/>
              </a:solidFill>
              <a:latin typeface="Palatino Linotype"/>
            </a:endParaRPr>
          </a:p>
        </p:txBody>
      </p:sp>
      <p:pic>
        <p:nvPicPr>
          <p:cNvPr id="99" name="Obraz 3" descr=""/>
          <p:cNvPicPr/>
          <p:nvPr/>
        </p:nvPicPr>
        <p:blipFill>
          <a:blip r:embed="rId1"/>
          <a:srcRect l="0" t="20200" r="0" b="20306"/>
          <a:stretch/>
        </p:blipFill>
        <p:spPr>
          <a:xfrm>
            <a:off x="1343160" y="1268640"/>
            <a:ext cx="6264360" cy="486828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00" name="CustomShape 2"/>
          <p:cNvSpPr/>
          <p:nvPr/>
        </p:nvSpPr>
        <p:spPr>
          <a:xfrm>
            <a:off x="670320" y="6268680"/>
            <a:ext cx="7994520" cy="33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pl-PL" sz="1600" spc="-1" strike="noStrike">
                <a:solidFill>
                  <a:srgbClr val="000000"/>
                </a:solidFill>
                <a:latin typeface="Century Gothic"/>
              </a:rPr>
              <a:t>Transplantowana próbka z porostem </a:t>
            </a:r>
            <a:r>
              <a:rPr b="0" i="1" lang="pl-PL" sz="1600" spc="-1" strike="noStrike">
                <a:solidFill>
                  <a:srgbClr val="000000"/>
                </a:solidFill>
                <a:latin typeface="Century Gothic"/>
              </a:rPr>
              <a:t>Hypogymnia physodes </a:t>
            </a:r>
            <a:r>
              <a:rPr b="0" lang="pl-PL" sz="1600" spc="-1" strike="noStrike">
                <a:solidFill>
                  <a:srgbClr val="000000"/>
                </a:solidFill>
                <a:latin typeface="Century Gothic"/>
              </a:rPr>
              <a:t>na trenie Białego Zagłębia</a:t>
            </a:r>
            <a:endParaRPr b="0" lang="pl-PL" sz="1600" spc="-1" strike="noStrike">
              <a:latin typeface="Arial"/>
            </a:endParaRPr>
          </a:p>
        </p:txBody>
      </p:sp>
    </p:spTree>
  </p:cSld>
  <mc:AlternateContent>
    <mc:Choice Requires="p14">
      <p:transition p14:dur="10"/>
    </mc:Choice>
    <mc:Fallback>
      <p:transition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52440" y="1463040"/>
            <a:ext cx="7680600" cy="47239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251640" y="0"/>
            <a:ext cx="8755920" cy="8636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2f5897"/>
                </a:solidFill>
                <a:latin typeface="Century Gothic"/>
              </a:rPr>
              <a:t>Zawartość wybranych metali ciężkich w próbkach porostów na terenie Białego Zagłębia </a:t>
            </a:r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pic>
        <p:nvPicPr>
          <p:cNvPr id="103" name="Picture 2" descr=""/>
          <p:cNvPicPr/>
          <p:nvPr/>
        </p:nvPicPr>
        <p:blipFill>
          <a:blip r:embed="rId1"/>
          <a:srcRect l="0" t="0" r="0" b="17261"/>
          <a:stretch/>
        </p:blipFill>
        <p:spPr>
          <a:xfrm>
            <a:off x="1591920" y="1006560"/>
            <a:ext cx="5573520" cy="2854080"/>
          </a:xfrm>
          <a:prstGeom prst="rect">
            <a:avLst/>
          </a:prstGeom>
          <a:ln>
            <a:noFill/>
          </a:ln>
        </p:spPr>
      </p:pic>
      <p:pic>
        <p:nvPicPr>
          <p:cNvPr id="104" name="Picture 3" descr=""/>
          <p:cNvPicPr/>
          <p:nvPr/>
        </p:nvPicPr>
        <p:blipFill>
          <a:blip r:embed="rId2"/>
          <a:srcRect l="0" t="0" r="0" b="17501"/>
          <a:stretch/>
        </p:blipFill>
        <p:spPr>
          <a:xfrm>
            <a:off x="1619640" y="3933000"/>
            <a:ext cx="5573520" cy="2846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p14:dur="10"/>
    </mc:Choice>
    <mc:Fallback>
      <p:transition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352440" y="1463040"/>
            <a:ext cx="7680600" cy="47239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457200" y="0"/>
            <a:ext cx="8229240" cy="1599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pl-PL" sz="1800" spc="-1" strike="noStrike">
              <a:solidFill>
                <a:srgbClr val="000000"/>
              </a:solidFill>
              <a:latin typeface="Palatino Linotype"/>
            </a:endParaRPr>
          </a:p>
        </p:txBody>
      </p:sp>
      <p:pic>
        <p:nvPicPr>
          <p:cNvPr id="107" name="Picture 2" descr=""/>
          <p:cNvPicPr/>
          <p:nvPr/>
        </p:nvPicPr>
        <p:blipFill>
          <a:blip r:embed="rId1"/>
          <a:srcRect l="0" t="0" r="0" b="17498"/>
          <a:stretch/>
        </p:blipFill>
        <p:spPr>
          <a:xfrm>
            <a:off x="297360" y="1556640"/>
            <a:ext cx="8613000" cy="4392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p14:dur="10"/>
    </mc:Choice>
    <mc:Fallback>
      <p:transition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352440" y="1463040"/>
            <a:ext cx="7680600" cy="47239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endParaRPr b="0" lang="pl-PL" sz="2400" spc="-1" strike="noStrike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109" name="Picture 2" descr=""/>
          <p:cNvPicPr/>
          <p:nvPr/>
        </p:nvPicPr>
        <p:blipFill>
          <a:blip r:embed="rId1"/>
          <a:srcRect l="0" t="0" r="0" b="17243"/>
          <a:stretch/>
        </p:blipFill>
        <p:spPr>
          <a:xfrm>
            <a:off x="179640" y="1412640"/>
            <a:ext cx="8870760" cy="4536000"/>
          </a:xfrm>
          <a:prstGeom prst="rect">
            <a:avLst/>
          </a:prstGeom>
          <a:ln>
            <a:noFill/>
          </a:ln>
        </p:spPr>
      </p:pic>
      <p:sp>
        <p:nvSpPr>
          <p:cNvPr id="110" name="CustomShape 2"/>
          <p:cNvSpPr/>
          <p:nvPr/>
        </p:nvSpPr>
        <p:spPr>
          <a:xfrm>
            <a:off x="345240" y="573480"/>
            <a:ext cx="8539560" cy="46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b="0" lang="pl-PL" sz="1800" spc="-1" strike="noStrike">
                <a:solidFill>
                  <a:srgbClr val="000000"/>
                </a:solidFill>
                <a:latin typeface="Century Gothic"/>
              </a:rPr>
              <a:t>Zawartość wybranych metali ciężkich w próbkach igieł sosny zwyczajnej</a:t>
            </a:r>
            <a:endParaRPr b="0" lang="pl-PL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b="0" lang="pl-PL" sz="1800" spc="-1" strike="noStrike">
                <a:solidFill>
                  <a:srgbClr val="000000"/>
                </a:solidFill>
                <a:latin typeface="Century Gothic"/>
              </a:rPr>
              <a:t> </a:t>
            </a:r>
            <a:r>
              <a:rPr b="0" lang="pl-PL" sz="1800" spc="-1" strike="noStrike">
                <a:solidFill>
                  <a:srgbClr val="000000"/>
                </a:solidFill>
                <a:latin typeface="Century Gothic"/>
              </a:rPr>
              <a:t>na terenie Białego Zagłębia </a:t>
            </a:r>
            <a:endParaRPr b="0" lang="pl-PL" sz="1800" spc="-1" strike="noStrike">
              <a:latin typeface="Arial"/>
            </a:endParaRPr>
          </a:p>
        </p:txBody>
      </p:sp>
    </p:spTree>
  </p:cSld>
  <mc:AlternateContent>
    <mc:Choice Requires="p14">
      <p:transition p14:dur="1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</TotalTime>
  <Application>Neat_Office/6.2.8.2$Windows_x86 LibreOffice_project/</Application>
  <Words>193</Words>
  <Paragraphs>38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2020-02-28T07:51:03Z</dcterms:created>
  <dc:creator>Admin</dc:creator>
  <dc:description/>
  <dc:language>pl-PL</dc:language>
  <cp:lastModifiedBy/>
  <dcterms:modified xsi:type="dcterms:W3CDTF">2020-02-28T10:55:58Z</dcterms:modified>
  <cp:revision>9</cp:revision>
  <dc:subject/>
  <dc:title>UNIWERSYTET JANA KOCHANOWSKIEGO W KIELCACH INSTYTUT GEOGRAFII I NAUK O ŚRODOWISKU ul. UNIWERSYTECKA 7 bud. G, 25-406 Kielce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Pokaz na ekranie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10</vt:i4>
  </property>
</Properties>
</file>